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66" r:id="rId4"/>
    <p:sldId id="267" r:id="rId5"/>
    <p:sldId id="268" r:id="rId6"/>
    <p:sldId id="269" r:id="rId7"/>
    <p:sldId id="270" r:id="rId8"/>
    <p:sldId id="263" r:id="rId9"/>
    <p:sldId id="265"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D2384F5-58D9-4B1F-AD0D-A6A53B664195}">
          <p14:sldIdLst>
            <p14:sldId id="256"/>
            <p14:sldId id="257"/>
            <p14:sldId id="266"/>
            <p14:sldId id="267"/>
            <p14:sldId id="268"/>
            <p14:sldId id="269"/>
            <p14:sldId id="270"/>
            <p14:sldId id="263"/>
            <p14:sldId id="265"/>
          </p14:sldIdLst>
        </p14:section>
        <p14:section name="Backup Slides" id="{84314408-B31E-4013-962C-340C2D2BB14F}">
          <p14:sldIdLst>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3001" autoAdjust="0"/>
  </p:normalViewPr>
  <p:slideViewPr>
    <p:cSldViewPr snapToGrid="0">
      <p:cViewPr varScale="1">
        <p:scale>
          <a:sx n="136" d="100"/>
          <a:sy n="136" d="100"/>
        </p:scale>
        <p:origin x="81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B2398A-2DA9-451B-A439-CF2B060D6D97}"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72C010-40AC-4BC3-BF2D-4A982D6B633B}" type="slidenum">
              <a:rPr lang="en-US" smtClean="0"/>
              <a:t>‹#›</a:t>
            </a:fld>
            <a:endParaRPr lang="en-US"/>
          </a:p>
        </p:txBody>
      </p:sp>
    </p:spTree>
    <p:extLst>
      <p:ext uri="{BB962C8B-B14F-4D97-AF65-F5344CB8AC3E}">
        <p14:creationId xmlns:p14="http://schemas.microsoft.com/office/powerpoint/2010/main" val="2755611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access relevant safety data, especially to answer questions like …</a:t>
            </a:r>
          </a:p>
          <a:p>
            <a:pPr marL="171450" indent="-171450">
              <a:buFontTx/>
              <a:buChar char="-"/>
            </a:pPr>
            <a:r>
              <a:rPr lang="en-US" dirty="0"/>
              <a:t>How often has this hazard been cited as causal or contributing to an occurrence in the past?</a:t>
            </a:r>
          </a:p>
          <a:p>
            <a:pPr marL="171450" indent="-171450">
              <a:buFontTx/>
              <a:buChar char="-"/>
            </a:pPr>
            <a:r>
              <a:rPr lang="en-US" dirty="0"/>
              <a:t>When this hazard was cited, what was the severity of the outcome in each case?</a:t>
            </a:r>
          </a:p>
          <a:p>
            <a:pPr marL="171450" indent="-171450">
              <a:buFontTx/>
              <a:buChar char="-"/>
            </a:pPr>
            <a:endParaRPr lang="en-US" dirty="0"/>
          </a:p>
          <a:p>
            <a:pPr marL="0" indent="0">
              <a:buFontTx/>
              <a:buNone/>
            </a:pPr>
            <a:r>
              <a:rPr lang="en-US" dirty="0"/>
              <a:t>We must use a common taxonomy.</a:t>
            </a:r>
          </a:p>
          <a:p>
            <a:pPr marL="0" indent="0">
              <a:buFontTx/>
              <a:buNone/>
            </a:pPr>
            <a:endParaRPr lang="en-US" dirty="0"/>
          </a:p>
          <a:p>
            <a:pPr marL="0" indent="0">
              <a:buFontTx/>
              <a:buNone/>
            </a:pPr>
            <a:r>
              <a:rPr lang="en-US" dirty="0"/>
              <a:t>Important:  the common taxonomy is not a stand-alone tool.  The codes and standardized text strings are augmented with narratives to provide amplifying information.  Hazards can also be made more specific through the use of standardized “modifiers”</a:t>
            </a:r>
          </a:p>
        </p:txBody>
      </p:sp>
      <p:sp>
        <p:nvSpPr>
          <p:cNvPr id="4" name="Slide Number Placeholder 3"/>
          <p:cNvSpPr>
            <a:spLocks noGrp="1"/>
          </p:cNvSpPr>
          <p:nvPr>
            <p:ph type="sldNum" sz="quarter" idx="5"/>
          </p:nvPr>
        </p:nvSpPr>
        <p:spPr/>
        <p:txBody>
          <a:bodyPr/>
          <a:lstStyle/>
          <a:p>
            <a:fld id="{7B72C010-40AC-4BC3-BF2D-4A982D6B633B}" type="slidenum">
              <a:rPr lang="en-US" smtClean="0"/>
              <a:t>3</a:t>
            </a:fld>
            <a:endParaRPr lang="en-US"/>
          </a:p>
        </p:txBody>
      </p:sp>
    </p:spTree>
    <p:extLst>
      <p:ext uri="{BB962C8B-B14F-4D97-AF65-F5344CB8AC3E}">
        <p14:creationId xmlns:p14="http://schemas.microsoft.com/office/powerpoint/2010/main" val="4149078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FAA Order 8040.4C includes a risk matrix for use in assessing “commercial” risk when applicable.  When the conditions for using the commercial matrix are not met, the general matrix is used.</a:t>
            </a:r>
          </a:p>
          <a:p>
            <a:endParaRPr lang="en-US" dirty="0"/>
          </a:p>
          <a:p>
            <a:r>
              <a:rPr lang="en-US" dirty="0"/>
              <a:t>Data begins in 2008 when NTSB adopted the FAA’s standard taxonomy at the FAA’s request.   Exposure data and complete investigation reports are not yet available for 2025 or later.  The collection of data, risk quantification using the risk framework, and generation of the risk matrix has been automated such that the analysis in this slide can be accomplished in seconds.</a:t>
            </a:r>
          </a:p>
          <a:p>
            <a:endParaRPr lang="en-US" dirty="0"/>
          </a:p>
          <a:p>
            <a:r>
              <a:rPr lang="en-US" dirty="0"/>
              <a:t>Incidents reports in the FAA AIDS database do not include citations to the specific causal or contributing hazards as NTSB reports do.  Therefore, the number of occurrences includes a data-driven estimate of the number of incidents.</a:t>
            </a:r>
          </a:p>
          <a:p>
            <a:endParaRPr lang="en-US" dirty="0"/>
          </a:p>
          <a:p>
            <a:r>
              <a:rPr lang="en-US" dirty="0"/>
              <a:t>The severity distribution is derived from the severity of the 118 occurrences and the expected value for historic risk is the observed number of historic events, though the number of severity 4 and 5 “incidents” has some margin of error due to the estimate mentioned above.</a:t>
            </a:r>
          </a:p>
        </p:txBody>
      </p:sp>
      <p:sp>
        <p:nvSpPr>
          <p:cNvPr id="4" name="Slide Number Placeholder 3"/>
          <p:cNvSpPr>
            <a:spLocks noGrp="1"/>
          </p:cNvSpPr>
          <p:nvPr>
            <p:ph type="sldNum" sz="quarter" idx="5"/>
          </p:nvPr>
        </p:nvSpPr>
        <p:spPr/>
        <p:txBody>
          <a:bodyPr/>
          <a:lstStyle/>
          <a:p>
            <a:fld id="{7B72C010-40AC-4BC3-BF2D-4A982D6B633B}" type="slidenum">
              <a:rPr lang="en-US" smtClean="0"/>
              <a:t>4</a:t>
            </a:fld>
            <a:endParaRPr lang="en-US"/>
          </a:p>
        </p:txBody>
      </p:sp>
    </p:spTree>
    <p:extLst>
      <p:ext uri="{BB962C8B-B14F-4D97-AF65-F5344CB8AC3E}">
        <p14:creationId xmlns:p14="http://schemas.microsoft.com/office/powerpoint/2010/main" val="3192525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72C010-40AC-4BC3-BF2D-4A982D6B633B}" type="slidenum">
              <a:rPr lang="en-US" smtClean="0"/>
              <a:t>5</a:t>
            </a:fld>
            <a:endParaRPr lang="en-US"/>
          </a:p>
        </p:txBody>
      </p:sp>
    </p:spTree>
    <p:extLst>
      <p:ext uri="{BB962C8B-B14F-4D97-AF65-F5344CB8AC3E}">
        <p14:creationId xmlns:p14="http://schemas.microsoft.com/office/powerpoint/2010/main" val="419301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degrees of loss and harm are standardized between FAA Order 8040.4C, NTSB, and the FAA AIDS database except for the term “hull loss.”  Both NTSB and FAA AIDS use the term “destroyed”</a:t>
            </a:r>
          </a:p>
        </p:txBody>
      </p:sp>
      <p:sp>
        <p:nvSpPr>
          <p:cNvPr id="4" name="Slide Number Placeholder 3"/>
          <p:cNvSpPr>
            <a:spLocks noGrp="1"/>
          </p:cNvSpPr>
          <p:nvPr>
            <p:ph type="sldNum" sz="quarter" idx="5"/>
          </p:nvPr>
        </p:nvSpPr>
        <p:spPr/>
        <p:txBody>
          <a:bodyPr/>
          <a:lstStyle/>
          <a:p>
            <a:fld id="{7B72C010-40AC-4BC3-BF2D-4A982D6B633B}" type="slidenum">
              <a:rPr lang="en-US" smtClean="0"/>
              <a:t>6</a:t>
            </a:fld>
            <a:endParaRPr lang="en-US"/>
          </a:p>
        </p:txBody>
      </p:sp>
    </p:spTree>
    <p:extLst>
      <p:ext uri="{BB962C8B-B14F-4D97-AF65-F5344CB8AC3E}">
        <p14:creationId xmlns:p14="http://schemas.microsoft.com/office/powerpoint/2010/main" val="21305831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of JFK airport with Manhattan in the background taken from the cockpit of a Diamond DA-40</a:t>
            </a:r>
          </a:p>
        </p:txBody>
      </p:sp>
      <p:sp>
        <p:nvSpPr>
          <p:cNvPr id="4" name="Slide Number Placeholder 3"/>
          <p:cNvSpPr>
            <a:spLocks noGrp="1"/>
          </p:cNvSpPr>
          <p:nvPr>
            <p:ph type="sldNum" sz="quarter" idx="5"/>
          </p:nvPr>
        </p:nvSpPr>
        <p:spPr/>
        <p:txBody>
          <a:bodyPr/>
          <a:lstStyle/>
          <a:p>
            <a:fld id="{7B72C010-40AC-4BC3-BF2D-4A982D6B633B}" type="slidenum">
              <a:rPr lang="en-US" smtClean="0"/>
              <a:t>9</a:t>
            </a:fld>
            <a:endParaRPr lang="en-US"/>
          </a:p>
        </p:txBody>
      </p:sp>
    </p:spTree>
    <p:extLst>
      <p:ext uri="{BB962C8B-B14F-4D97-AF65-F5344CB8AC3E}">
        <p14:creationId xmlns:p14="http://schemas.microsoft.com/office/powerpoint/2010/main" val="3636879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frequent error in FAA risk management is to assess the risk of various partitions using a matrix that was designed to assess the risk of commercial aviation or general aviation.  This can result in overestimating risk and inhibits the Agency’s ability to prioritize hazards according to risk levels.</a:t>
            </a:r>
          </a:p>
        </p:txBody>
      </p:sp>
      <p:sp>
        <p:nvSpPr>
          <p:cNvPr id="4" name="Slide Number Placeholder 3"/>
          <p:cNvSpPr>
            <a:spLocks noGrp="1"/>
          </p:cNvSpPr>
          <p:nvPr>
            <p:ph type="sldNum" sz="quarter" idx="5"/>
          </p:nvPr>
        </p:nvSpPr>
        <p:spPr/>
        <p:txBody>
          <a:bodyPr/>
          <a:lstStyle/>
          <a:p>
            <a:fld id="{7B72C010-40AC-4BC3-BF2D-4A982D6B633B}" type="slidenum">
              <a:rPr lang="en-US" smtClean="0"/>
              <a:t>10</a:t>
            </a:fld>
            <a:endParaRPr lang="en-US"/>
          </a:p>
        </p:txBody>
      </p:sp>
    </p:spTree>
    <p:extLst>
      <p:ext uri="{BB962C8B-B14F-4D97-AF65-F5344CB8AC3E}">
        <p14:creationId xmlns:p14="http://schemas.microsoft.com/office/powerpoint/2010/main" val="19688489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BAE8B-19AE-BAE9-C03D-D5444D10F0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298851-A931-7A0E-BBA8-BC2FF831C8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5E785D-F096-A7BF-9EDF-A7A286EAA6EE}"/>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E2370803-DDDC-F873-6377-F9B1A412CA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57757B-0314-0A30-D775-3DAC6D71FD21}"/>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3489844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9BA99-8FC8-22B7-8BE6-3514D6A29A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22F4DEE-5D13-0916-24C6-6D67770C79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3A4BE2-130B-5EA8-7945-9EF5EC243D1B}"/>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D48A983F-E2DE-BB1A-B255-8C86F763C5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0B5448-0B85-8C60-26C2-50787665A6DF}"/>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232227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2A2797B-AB71-63C3-0F4D-87CBEA4D76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0E5593-74FB-FD1F-CA7A-7418C68075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D772B1-2B37-D94E-9AEE-EB02FE42347C}"/>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0414B261-8DBC-8AC6-85F5-B33773573B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B92CD5-795A-3C7A-30DE-3D319FCA1098}"/>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1674477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31A95-86D0-27C4-73EC-4B2969D579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EEC46E-EC63-6A74-A81E-2B6F45EB06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4164E-DC09-0204-2259-FC6CE23B1D57}"/>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C8360526-D3A3-8FD8-DB6A-D634E12A3C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6C289-A4A2-E2CF-3F26-B04E83708451}"/>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4243542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E45ED-6A09-06A8-F07A-BE2597C230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36CB922-66E3-D799-AA07-5B5CDD6DEE0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013BBC-4AFF-97F6-AB52-56206C4DDD9B}"/>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DCA21C76-BCA6-EB5D-B2F2-D4E9F37753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105116-897C-087B-A2E3-7A08D465B883}"/>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831374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333092-5451-4F29-1183-A1A9916C94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E8C9A4-59AA-1502-882F-B645E15405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EE94F4D-F97E-2B42-5B49-7C39FA7E2F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12CC47B-BE32-66FD-2193-4816C87FAC6E}"/>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6" name="Footer Placeholder 5">
            <a:extLst>
              <a:ext uri="{FF2B5EF4-FFF2-40B4-BE49-F238E27FC236}">
                <a16:creationId xmlns:a16="http://schemas.microsoft.com/office/drawing/2014/main" id="{42665A89-CCB0-6A63-A94B-A5CDDBFC24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1C3DBEA-3406-BC35-4CD8-A0D9C8ED2489}"/>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3456570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6E6DB-1A7A-3128-CE07-247FE82499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93C467-21CE-F5D2-3ADE-0E93A9B155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A3F012-CF9D-008B-CFFC-B6ED71A30EA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7549AC-6C65-9C79-557E-B686B1EB6C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1551BB-C9C3-5D9D-D388-8E4095E8821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04CF93-B499-C92E-47EB-A419F398B685}"/>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8" name="Footer Placeholder 7">
            <a:extLst>
              <a:ext uri="{FF2B5EF4-FFF2-40B4-BE49-F238E27FC236}">
                <a16:creationId xmlns:a16="http://schemas.microsoft.com/office/drawing/2014/main" id="{EC780AA0-44FF-F787-016C-94AC391DD2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19632C-08B3-506B-1E34-468392F0FE1F}"/>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3400106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483FE3-5917-55CB-A6BE-D9E326EC9E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798266-61F2-9170-D8D8-22F1EB1DF32C}"/>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4" name="Footer Placeholder 3">
            <a:extLst>
              <a:ext uri="{FF2B5EF4-FFF2-40B4-BE49-F238E27FC236}">
                <a16:creationId xmlns:a16="http://schemas.microsoft.com/office/drawing/2014/main" id="{CE3D852D-F835-C126-A9BC-800486F8A62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BDAD97-5E92-48D6-F2A4-7C3F772BA825}"/>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425353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450DA6-320B-D22D-1B1F-F236F8AEF0C0}"/>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3" name="Footer Placeholder 2">
            <a:extLst>
              <a:ext uri="{FF2B5EF4-FFF2-40B4-BE49-F238E27FC236}">
                <a16:creationId xmlns:a16="http://schemas.microsoft.com/office/drawing/2014/main" id="{C5FEC9E6-2222-99AD-65BE-6D52486E656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F5D3A0A-9340-A26A-96E9-EBBDD8CA9935}"/>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328650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E12A8-E0FE-2B38-2F84-DB4BA85CC7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16903C-D0A1-17F6-19AD-00DB09262C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C7B1435-56C3-3ECE-8DCA-50545A67CE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55B936-1CF0-A706-BF42-E4D3A9BBC91D}"/>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6" name="Footer Placeholder 5">
            <a:extLst>
              <a:ext uri="{FF2B5EF4-FFF2-40B4-BE49-F238E27FC236}">
                <a16:creationId xmlns:a16="http://schemas.microsoft.com/office/drawing/2014/main" id="{A6933085-244D-43E8-F459-6BE82265693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0F783E-5C38-430F-D077-0E9496D06456}"/>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3791176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448741-067A-CFB7-E71E-19E2EC6D2B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963725-7D19-8C14-F827-7F15561B33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749954A-5D71-82F3-3395-2B3D9BA762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058EBE-6693-3DA7-CFAB-EA7500162E51}"/>
              </a:ext>
            </a:extLst>
          </p:cNvPr>
          <p:cNvSpPr>
            <a:spLocks noGrp="1"/>
          </p:cNvSpPr>
          <p:nvPr>
            <p:ph type="dt" sz="half" idx="10"/>
          </p:nvPr>
        </p:nvSpPr>
        <p:spPr/>
        <p:txBody>
          <a:bodyPr/>
          <a:lstStyle/>
          <a:p>
            <a:fld id="{3C8CDB50-3652-494A-B58E-940BFD9467C2}" type="datetimeFigureOut">
              <a:rPr lang="en-US" smtClean="0"/>
              <a:t>7/17/2026</a:t>
            </a:fld>
            <a:endParaRPr lang="en-US"/>
          </a:p>
        </p:txBody>
      </p:sp>
      <p:sp>
        <p:nvSpPr>
          <p:cNvPr id="6" name="Footer Placeholder 5">
            <a:extLst>
              <a:ext uri="{FF2B5EF4-FFF2-40B4-BE49-F238E27FC236}">
                <a16:creationId xmlns:a16="http://schemas.microsoft.com/office/drawing/2014/main" id="{5258AB8D-9A5E-81C9-6EB7-3183D3E33F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0CA6A8A-341D-3B63-85A1-0739CD632C20}"/>
              </a:ext>
            </a:extLst>
          </p:cNvPr>
          <p:cNvSpPr>
            <a:spLocks noGrp="1"/>
          </p:cNvSpPr>
          <p:nvPr>
            <p:ph type="sldNum" sz="quarter" idx="12"/>
          </p:nvPr>
        </p:nvSpPr>
        <p:spPr/>
        <p:txBody>
          <a:bodyPr/>
          <a:lstStyle/>
          <a:p>
            <a:fld id="{8D8E7E0C-47D8-4492-9F3A-D4523398F0F6}" type="slidenum">
              <a:rPr lang="en-US" smtClean="0"/>
              <a:t>‹#›</a:t>
            </a:fld>
            <a:endParaRPr lang="en-US"/>
          </a:p>
        </p:txBody>
      </p:sp>
    </p:spTree>
    <p:extLst>
      <p:ext uri="{BB962C8B-B14F-4D97-AF65-F5344CB8AC3E}">
        <p14:creationId xmlns:p14="http://schemas.microsoft.com/office/powerpoint/2010/main" val="2215616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3D9AA4-3BF7-C8DE-EF1D-ECF6C79D80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0D0E601-8920-1FEE-C78E-155B06CFA3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465C51-E431-F68F-3B63-B9F84E633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8CDB50-3652-494A-B58E-940BFD9467C2}" type="datetimeFigureOut">
              <a:rPr lang="en-US" smtClean="0"/>
              <a:t>7/17/2026</a:t>
            </a:fld>
            <a:endParaRPr lang="en-US"/>
          </a:p>
        </p:txBody>
      </p:sp>
      <p:sp>
        <p:nvSpPr>
          <p:cNvPr id="5" name="Footer Placeholder 4">
            <a:extLst>
              <a:ext uri="{FF2B5EF4-FFF2-40B4-BE49-F238E27FC236}">
                <a16:creationId xmlns:a16="http://schemas.microsoft.com/office/drawing/2014/main" id="{85A13E41-B8F8-AECB-0A28-5076DB8709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3372EF6-E015-481B-D0B3-7E0EC4A16A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8E7E0C-47D8-4492-9F3A-D4523398F0F6}" type="slidenum">
              <a:rPr lang="en-US" smtClean="0"/>
              <a:t>‹#›</a:t>
            </a:fld>
            <a:endParaRPr lang="en-US"/>
          </a:p>
        </p:txBody>
      </p:sp>
    </p:spTree>
    <p:extLst>
      <p:ext uri="{BB962C8B-B14F-4D97-AF65-F5344CB8AC3E}">
        <p14:creationId xmlns:p14="http://schemas.microsoft.com/office/powerpoint/2010/main" val="3987046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emf"/><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www.bellcllc.com/files/psi.pdf" TargetMode="External"/><Relationship Id="rId5" Type="http://schemas.openxmlformats.org/officeDocument/2006/relationships/image" Target="../media/image9.emf"/><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paceX Falcon Heavy's breathtaking leap towards Mars, in photos">
            <a:extLst>
              <a:ext uri="{FF2B5EF4-FFF2-40B4-BE49-F238E27FC236}">
                <a16:creationId xmlns:a16="http://schemas.microsoft.com/office/drawing/2014/main" id="{1D6BA87F-24B5-DDB1-D35F-BA52A4F8A366}"/>
              </a:ext>
            </a:extLst>
          </p:cNvPr>
          <p:cNvPicPr>
            <a:picLocks noChangeAspect="1"/>
          </p:cNvPicPr>
          <p:nvPr/>
        </p:nvPicPr>
        <p:blipFill>
          <a:blip r:embed="rId2">
            <a:alphaModFix amt="50000"/>
          </a:blip>
          <a:srcRect t="15730"/>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4E94A868-0269-540D-EA8C-C1FBC18ACE7D}"/>
              </a:ext>
            </a:extLst>
          </p:cNvPr>
          <p:cNvSpPr>
            <a:spLocks noGrp="1"/>
          </p:cNvSpPr>
          <p:nvPr>
            <p:ph type="ctrTitle"/>
          </p:nvPr>
        </p:nvSpPr>
        <p:spPr>
          <a:xfrm>
            <a:off x="1524000" y="1122362"/>
            <a:ext cx="9144000" cy="2900518"/>
          </a:xfrm>
        </p:spPr>
        <p:txBody>
          <a:bodyPr>
            <a:normAutofit/>
          </a:bodyPr>
          <a:lstStyle/>
          <a:p>
            <a:r>
              <a:rPr lang="en-US">
                <a:solidFill>
                  <a:srgbClr val="FFFFFF"/>
                </a:solidFill>
              </a:rPr>
              <a:t>Commercial Space Risk Management</a:t>
            </a:r>
          </a:p>
        </p:txBody>
      </p:sp>
      <p:sp>
        <p:nvSpPr>
          <p:cNvPr id="3" name="Subtitle 2">
            <a:extLst>
              <a:ext uri="{FF2B5EF4-FFF2-40B4-BE49-F238E27FC236}">
                <a16:creationId xmlns:a16="http://schemas.microsoft.com/office/drawing/2014/main" id="{3067764C-FC7E-6C36-ADC3-0C5B7D87F75E}"/>
              </a:ext>
            </a:extLst>
          </p:cNvPr>
          <p:cNvSpPr>
            <a:spLocks noGrp="1"/>
          </p:cNvSpPr>
          <p:nvPr>
            <p:ph type="subTitle" idx="1"/>
          </p:nvPr>
        </p:nvSpPr>
        <p:spPr>
          <a:xfrm>
            <a:off x="1524000" y="4159404"/>
            <a:ext cx="9144000" cy="1098395"/>
          </a:xfrm>
        </p:spPr>
        <p:txBody>
          <a:bodyPr>
            <a:normAutofit/>
          </a:bodyPr>
          <a:lstStyle/>
          <a:p>
            <a:r>
              <a:rPr lang="en-US">
                <a:solidFill>
                  <a:srgbClr val="FFFFFF"/>
                </a:solidFill>
              </a:rPr>
              <a:t>Comparing FAR &amp; FAA Risk Standards</a:t>
            </a:r>
          </a:p>
        </p:txBody>
      </p:sp>
    </p:spTree>
    <p:extLst>
      <p:ext uri="{BB962C8B-B14F-4D97-AF65-F5344CB8AC3E}">
        <p14:creationId xmlns:p14="http://schemas.microsoft.com/office/powerpoint/2010/main" val="17112423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061B2-7AB4-9E5D-4826-BC24013966A3}"/>
              </a:ext>
            </a:extLst>
          </p:cNvPr>
          <p:cNvSpPr>
            <a:spLocks noGrp="1"/>
          </p:cNvSpPr>
          <p:nvPr>
            <p:ph type="title"/>
          </p:nvPr>
        </p:nvSpPr>
        <p:spPr/>
        <p:txBody>
          <a:bodyPr/>
          <a:lstStyle/>
          <a:p>
            <a:r>
              <a:rPr lang="en-US" dirty="0"/>
              <a:t>Risk Partitioning</a:t>
            </a:r>
          </a:p>
        </p:txBody>
      </p:sp>
      <p:sp>
        <p:nvSpPr>
          <p:cNvPr id="3" name="Content Placeholder 2">
            <a:extLst>
              <a:ext uri="{FF2B5EF4-FFF2-40B4-BE49-F238E27FC236}">
                <a16:creationId xmlns:a16="http://schemas.microsoft.com/office/drawing/2014/main" id="{E05E3C85-BD2D-6C39-108F-52D4951F307F}"/>
              </a:ext>
            </a:extLst>
          </p:cNvPr>
          <p:cNvSpPr>
            <a:spLocks noGrp="1"/>
          </p:cNvSpPr>
          <p:nvPr>
            <p:ph idx="1"/>
          </p:nvPr>
        </p:nvSpPr>
        <p:spPr/>
        <p:txBody>
          <a:bodyPr/>
          <a:lstStyle/>
          <a:p>
            <a:r>
              <a:rPr lang="en-US" dirty="0"/>
              <a:t>Risk ANALYSIS can use any partition</a:t>
            </a:r>
          </a:p>
          <a:p>
            <a:r>
              <a:rPr lang="en-US" dirty="0"/>
              <a:t>Risk ASSESSMENT via Risk Matrix can only support</a:t>
            </a:r>
          </a:p>
          <a:p>
            <a:pPr lvl="1"/>
            <a:r>
              <a:rPr lang="en-US" dirty="0"/>
              <a:t>GA</a:t>
            </a:r>
          </a:p>
          <a:p>
            <a:pPr lvl="1"/>
            <a:r>
              <a:rPr lang="en-US" dirty="0"/>
              <a:t>Commercial</a:t>
            </a:r>
          </a:p>
        </p:txBody>
      </p:sp>
      <p:sp>
        <p:nvSpPr>
          <p:cNvPr id="4" name="Oval 3">
            <a:extLst>
              <a:ext uri="{FF2B5EF4-FFF2-40B4-BE49-F238E27FC236}">
                <a16:creationId xmlns:a16="http://schemas.microsoft.com/office/drawing/2014/main" id="{CC423396-BD80-4D0B-0813-395DF0D9E04F}"/>
              </a:ext>
            </a:extLst>
          </p:cNvPr>
          <p:cNvSpPr/>
          <p:nvPr/>
        </p:nvSpPr>
        <p:spPr>
          <a:xfrm>
            <a:off x="6541425" y="3284482"/>
            <a:ext cx="3452948" cy="30741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Overall Activity</a:t>
            </a:r>
          </a:p>
        </p:txBody>
      </p:sp>
      <p:sp>
        <p:nvSpPr>
          <p:cNvPr id="6" name="Oval 5">
            <a:extLst>
              <a:ext uri="{FF2B5EF4-FFF2-40B4-BE49-F238E27FC236}">
                <a16:creationId xmlns:a16="http://schemas.microsoft.com/office/drawing/2014/main" id="{0C902C9A-F274-2EEA-0133-754E29672729}"/>
              </a:ext>
            </a:extLst>
          </p:cNvPr>
          <p:cNvSpPr/>
          <p:nvPr/>
        </p:nvSpPr>
        <p:spPr>
          <a:xfrm>
            <a:off x="6903634" y="4916468"/>
            <a:ext cx="2728530" cy="1260495"/>
          </a:xfrm>
          <a:prstGeom prst="ellipse">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Commercial Aircraft</a:t>
            </a:r>
          </a:p>
        </p:txBody>
      </p:sp>
      <p:sp>
        <p:nvSpPr>
          <p:cNvPr id="5" name="Oval 4">
            <a:extLst>
              <a:ext uri="{FF2B5EF4-FFF2-40B4-BE49-F238E27FC236}">
                <a16:creationId xmlns:a16="http://schemas.microsoft.com/office/drawing/2014/main" id="{C1E2AA42-CF84-E269-9FBE-7860223CC1C6}"/>
              </a:ext>
            </a:extLst>
          </p:cNvPr>
          <p:cNvSpPr/>
          <p:nvPr/>
        </p:nvSpPr>
        <p:spPr>
          <a:xfrm>
            <a:off x="6985563" y="5444089"/>
            <a:ext cx="703506" cy="448491"/>
          </a:xfrm>
          <a:prstGeom prst="ellipse">
            <a:avLst/>
          </a:prstGeom>
          <a:solidFill>
            <a:schemeClr val="accent3">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Group x</a:t>
            </a:r>
            <a:endParaRPr lang="en-US" sz="1100" dirty="0"/>
          </a:p>
        </p:txBody>
      </p:sp>
    </p:spTree>
    <p:extLst>
      <p:ext uri="{BB962C8B-B14F-4D97-AF65-F5344CB8AC3E}">
        <p14:creationId xmlns:p14="http://schemas.microsoft.com/office/powerpoint/2010/main" val="420675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ck view of an airplane">
            <a:extLst>
              <a:ext uri="{FF2B5EF4-FFF2-40B4-BE49-F238E27FC236}">
                <a16:creationId xmlns:a16="http://schemas.microsoft.com/office/drawing/2014/main" id="{5A6980B1-E37C-751C-09F1-443E77588B06}"/>
              </a:ext>
            </a:extLst>
          </p:cNvPr>
          <p:cNvPicPr>
            <a:picLocks noChangeAspect="1"/>
          </p:cNvPicPr>
          <p:nvPr/>
        </p:nvPicPr>
        <p:blipFill>
          <a:blip r:embed="rId2">
            <a:alphaModFix amt="35000"/>
          </a:blip>
          <a:srcRect t="13659" b="2071"/>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266BBE2D-ECF6-29C0-9986-1952260CAEF8}"/>
              </a:ext>
            </a:extLst>
          </p:cNvPr>
          <p:cNvSpPr>
            <a:spLocks noGrp="1"/>
          </p:cNvSpPr>
          <p:nvPr>
            <p:ph type="title"/>
          </p:nvPr>
        </p:nvSpPr>
        <p:spPr>
          <a:xfrm>
            <a:off x="838200" y="365125"/>
            <a:ext cx="10515600" cy="1325563"/>
          </a:xfrm>
        </p:spPr>
        <p:txBody>
          <a:bodyPr>
            <a:normAutofit/>
          </a:bodyPr>
          <a:lstStyle/>
          <a:p>
            <a:r>
              <a:rPr lang="en-US">
                <a:solidFill>
                  <a:srgbClr val="FFFFFF"/>
                </a:solidFill>
              </a:rPr>
              <a:t>Overview</a:t>
            </a:r>
          </a:p>
        </p:txBody>
      </p:sp>
      <p:sp>
        <p:nvSpPr>
          <p:cNvPr id="3" name="Content Placeholder 2">
            <a:extLst>
              <a:ext uri="{FF2B5EF4-FFF2-40B4-BE49-F238E27FC236}">
                <a16:creationId xmlns:a16="http://schemas.microsoft.com/office/drawing/2014/main" id="{B7C3E7A0-7926-2C5B-ADE8-795440B94E17}"/>
              </a:ext>
            </a:extLst>
          </p:cNvPr>
          <p:cNvSpPr>
            <a:spLocks noGrp="1"/>
          </p:cNvSpPr>
          <p:nvPr>
            <p:ph idx="1"/>
          </p:nvPr>
        </p:nvSpPr>
        <p:spPr>
          <a:xfrm>
            <a:off x="838200" y="1825625"/>
            <a:ext cx="10515600" cy="4351338"/>
          </a:xfrm>
        </p:spPr>
        <p:txBody>
          <a:bodyPr>
            <a:normAutofit/>
          </a:bodyPr>
          <a:lstStyle/>
          <a:p>
            <a:r>
              <a:rPr lang="en-US">
                <a:solidFill>
                  <a:srgbClr val="FFFFFF"/>
                </a:solidFill>
              </a:rPr>
              <a:t>Identifying the hazard</a:t>
            </a:r>
          </a:p>
          <a:p>
            <a:r>
              <a:rPr lang="en-US">
                <a:solidFill>
                  <a:srgbClr val="FFFFFF"/>
                </a:solidFill>
              </a:rPr>
              <a:t>Historic Risk</a:t>
            </a:r>
          </a:p>
          <a:p>
            <a:pPr lvl="1"/>
            <a:r>
              <a:rPr lang="en-US">
                <a:solidFill>
                  <a:srgbClr val="FFFFFF"/>
                </a:solidFill>
              </a:rPr>
              <a:t>All Aviation</a:t>
            </a:r>
          </a:p>
          <a:p>
            <a:pPr lvl="1"/>
            <a:r>
              <a:rPr lang="en-US">
                <a:solidFill>
                  <a:srgbClr val="FFFFFF"/>
                </a:solidFill>
              </a:rPr>
              <a:t>Commercial Aviation</a:t>
            </a:r>
          </a:p>
          <a:p>
            <a:r>
              <a:rPr lang="en-US">
                <a:solidFill>
                  <a:srgbClr val="FFFFFF"/>
                </a:solidFill>
              </a:rPr>
              <a:t>Probability of Casualty versus Likelihood of Effect</a:t>
            </a:r>
          </a:p>
          <a:p>
            <a:pPr lvl="1"/>
            <a:r>
              <a:rPr lang="en-US">
                <a:solidFill>
                  <a:srgbClr val="FFFFFF"/>
                </a:solidFill>
              </a:rPr>
              <a:t>Comparative Example:  Turbulence</a:t>
            </a:r>
          </a:p>
          <a:p>
            <a:r>
              <a:rPr lang="en-US">
                <a:solidFill>
                  <a:srgbClr val="FFFFFF"/>
                </a:solidFill>
              </a:rPr>
              <a:t>Ideas for Consideration</a:t>
            </a:r>
          </a:p>
          <a:p>
            <a:endParaRPr lang="en-US">
              <a:solidFill>
                <a:srgbClr val="FFFFFF"/>
              </a:solidFill>
            </a:endParaRPr>
          </a:p>
        </p:txBody>
      </p:sp>
    </p:spTree>
    <p:extLst>
      <p:ext uri="{BB962C8B-B14F-4D97-AF65-F5344CB8AC3E}">
        <p14:creationId xmlns:p14="http://schemas.microsoft.com/office/powerpoint/2010/main" val="5253512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How much did SpaceX's Starship Flight 7 explosion pollute the atmosphere? |  Space">
            <a:extLst>
              <a:ext uri="{FF2B5EF4-FFF2-40B4-BE49-F238E27FC236}">
                <a16:creationId xmlns:a16="http://schemas.microsoft.com/office/drawing/2014/main" id="{75133296-1BD7-EEE5-72B1-80472DACAE1E}"/>
              </a:ext>
            </a:extLst>
          </p:cNvPr>
          <p:cNvPicPr>
            <a:picLocks noChangeAspect="1"/>
          </p:cNvPicPr>
          <p:nvPr/>
        </p:nvPicPr>
        <p:blipFill>
          <a:blip r:embed="rId3">
            <a:alphaModFix amt="35000"/>
          </a:blip>
          <a:srcRect/>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8FF8C86D-E17E-E306-CA3A-ABAAA1359E44}"/>
              </a:ext>
            </a:extLst>
          </p:cNvPr>
          <p:cNvSpPr>
            <a:spLocks noGrp="1"/>
          </p:cNvSpPr>
          <p:nvPr>
            <p:ph type="title"/>
          </p:nvPr>
        </p:nvSpPr>
        <p:spPr>
          <a:xfrm>
            <a:off x="838200" y="365125"/>
            <a:ext cx="10515600" cy="1325563"/>
          </a:xfrm>
        </p:spPr>
        <p:txBody>
          <a:bodyPr>
            <a:normAutofit/>
          </a:bodyPr>
          <a:lstStyle/>
          <a:p>
            <a:r>
              <a:rPr lang="en-US" dirty="0"/>
              <a:t>What if it happened tomorrow?</a:t>
            </a:r>
            <a:endParaRPr lang="en-US" dirty="0">
              <a:solidFill>
                <a:srgbClr val="FFFFFF"/>
              </a:solidFill>
            </a:endParaRPr>
          </a:p>
        </p:txBody>
      </p:sp>
      <p:sp>
        <p:nvSpPr>
          <p:cNvPr id="5" name="Arrow: Right 4">
            <a:extLst>
              <a:ext uri="{FF2B5EF4-FFF2-40B4-BE49-F238E27FC236}">
                <a16:creationId xmlns:a16="http://schemas.microsoft.com/office/drawing/2014/main" id="{6AA78B39-9ACF-F40B-13AA-C750B8FBC522}"/>
              </a:ext>
            </a:extLst>
          </p:cNvPr>
          <p:cNvSpPr/>
          <p:nvPr/>
        </p:nvSpPr>
        <p:spPr>
          <a:xfrm>
            <a:off x="5434081" y="3751983"/>
            <a:ext cx="1389681" cy="429156"/>
          </a:xfrm>
          <a:prstGeom prst="rightArrow">
            <a:avLst/>
          </a:prstGeom>
          <a:solidFill>
            <a:sysClr val="windowText" lastClr="000000"/>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prstClr val="white"/>
                </a:solidFill>
                <a:effectLst/>
                <a:uLnTx/>
                <a:uFillTx/>
                <a:latin typeface="Calibri" panose="020F0502020204030204"/>
                <a:ea typeface="+mn-ea"/>
                <a:cs typeface="+mn-cs"/>
              </a:rPr>
              <a:t>Cause or contribute</a:t>
            </a: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D739BC9-E072-1F1C-6FD3-6A4CA7112DB6}"/>
              </a:ext>
            </a:extLst>
          </p:cNvPr>
          <p:cNvSpPr txBox="1"/>
          <p:nvPr/>
        </p:nvSpPr>
        <p:spPr>
          <a:xfrm>
            <a:off x="2276839" y="3781895"/>
            <a:ext cx="2026517" cy="369332"/>
          </a:xfrm>
          <a:prstGeom prst="rect">
            <a:avLst/>
          </a:prstGeom>
          <a:noFill/>
        </p:spPr>
        <p:txBody>
          <a:bodyPr wrap="none" rtlCol="0">
            <a:spAutoFit/>
          </a:bodyPr>
          <a:lstStyle/>
          <a:p>
            <a:r>
              <a:rPr lang="en-US" dirty="0">
                <a:solidFill>
                  <a:srgbClr val="FFFF00"/>
                </a:solidFill>
                <a:latin typeface="Calibri" panose="020F0502020204030204"/>
              </a:rPr>
              <a:t>Condition or Object</a:t>
            </a:r>
          </a:p>
        </p:txBody>
      </p:sp>
      <p:sp>
        <p:nvSpPr>
          <p:cNvPr id="7" name="TextBox 6">
            <a:extLst>
              <a:ext uri="{FF2B5EF4-FFF2-40B4-BE49-F238E27FC236}">
                <a16:creationId xmlns:a16="http://schemas.microsoft.com/office/drawing/2014/main" id="{00EE6ED2-23C4-ACF2-83A4-984DECC7BD06}"/>
              </a:ext>
            </a:extLst>
          </p:cNvPr>
          <p:cNvSpPr txBox="1"/>
          <p:nvPr/>
        </p:nvSpPr>
        <p:spPr>
          <a:xfrm>
            <a:off x="5177794" y="4388818"/>
            <a:ext cx="1778692" cy="461665"/>
          </a:xfrm>
          <a:prstGeom prst="rect">
            <a:avLst/>
          </a:prstGeom>
          <a:noFill/>
        </p:spPr>
        <p:txBody>
          <a:bodyPr wrap="none" rtlCol="0">
            <a:spAutoFit/>
          </a:bodyPr>
          <a:lstStyle/>
          <a:p>
            <a:r>
              <a:rPr lang="en-US" sz="2400" dirty="0">
                <a:solidFill>
                  <a:srgbClr val="FFFF00"/>
                </a:solidFill>
                <a:latin typeface="Calibri" panose="020F0502020204030204"/>
              </a:rPr>
              <a:t>Investigation</a:t>
            </a:r>
          </a:p>
        </p:txBody>
      </p:sp>
      <p:sp>
        <p:nvSpPr>
          <p:cNvPr id="8" name="TextBox 7">
            <a:extLst>
              <a:ext uri="{FF2B5EF4-FFF2-40B4-BE49-F238E27FC236}">
                <a16:creationId xmlns:a16="http://schemas.microsoft.com/office/drawing/2014/main" id="{3C5D1459-F074-F1F9-CBA7-6FC7D092D0F6}"/>
              </a:ext>
            </a:extLst>
          </p:cNvPr>
          <p:cNvSpPr txBox="1"/>
          <p:nvPr/>
        </p:nvSpPr>
        <p:spPr>
          <a:xfrm>
            <a:off x="5177794" y="3054101"/>
            <a:ext cx="1755930" cy="461665"/>
          </a:xfrm>
          <a:prstGeom prst="rect">
            <a:avLst/>
          </a:prstGeom>
          <a:noFill/>
        </p:spPr>
        <p:txBody>
          <a:bodyPr wrap="none" rtlCol="0">
            <a:spAutoFit/>
          </a:bodyPr>
          <a:lstStyle/>
          <a:p>
            <a:r>
              <a:rPr lang="en-US" sz="2400" dirty="0">
                <a:solidFill>
                  <a:srgbClr val="FFFF00"/>
                </a:solidFill>
                <a:latin typeface="Calibri" panose="020F0502020204030204"/>
              </a:rPr>
              <a:t>Risk Analysis</a:t>
            </a:r>
          </a:p>
        </p:txBody>
      </p:sp>
      <p:cxnSp>
        <p:nvCxnSpPr>
          <p:cNvPr id="10" name="Connector: Elbow 9">
            <a:extLst>
              <a:ext uri="{FF2B5EF4-FFF2-40B4-BE49-F238E27FC236}">
                <a16:creationId xmlns:a16="http://schemas.microsoft.com/office/drawing/2014/main" id="{ED00DB6D-1344-A45A-34D4-7A8AB23979F8}"/>
              </a:ext>
            </a:extLst>
          </p:cNvPr>
          <p:cNvCxnSpPr>
            <a:stCxn id="6" idx="0"/>
            <a:endCxn id="8" idx="1"/>
          </p:cNvCxnSpPr>
          <p:nvPr/>
        </p:nvCxnSpPr>
        <p:spPr>
          <a:xfrm rot="5400000" flipH="1" flipV="1">
            <a:off x="3985466" y="2589567"/>
            <a:ext cx="496961" cy="1887696"/>
          </a:xfrm>
          <a:prstGeom prst="bentConnector2">
            <a:avLst/>
          </a:prstGeom>
          <a:noFill/>
          <a:ln w="12700" cap="flat" cmpd="sng" algn="ctr">
            <a:solidFill>
              <a:schemeClr val="tx1"/>
            </a:solidFill>
            <a:prstDash val="solid"/>
            <a:miter lim="800000"/>
            <a:tailEnd type="triangle"/>
          </a:ln>
          <a:effectLst/>
        </p:spPr>
      </p:cxnSp>
      <p:cxnSp>
        <p:nvCxnSpPr>
          <p:cNvPr id="11" name="Connector: Elbow 10">
            <a:extLst>
              <a:ext uri="{FF2B5EF4-FFF2-40B4-BE49-F238E27FC236}">
                <a16:creationId xmlns:a16="http://schemas.microsoft.com/office/drawing/2014/main" id="{B2EFA606-6797-5A6F-4A8B-180043C23BBA}"/>
              </a:ext>
            </a:extLst>
          </p:cNvPr>
          <p:cNvCxnSpPr>
            <a:cxnSpLocks/>
            <a:stCxn id="8" idx="3"/>
            <a:endCxn id="14" idx="0"/>
          </p:cNvCxnSpPr>
          <p:nvPr/>
        </p:nvCxnSpPr>
        <p:spPr>
          <a:xfrm>
            <a:off x="6933724" y="3284934"/>
            <a:ext cx="2023882" cy="496961"/>
          </a:xfrm>
          <a:prstGeom prst="bentConnector2">
            <a:avLst/>
          </a:prstGeom>
          <a:noFill/>
          <a:ln w="12700" cap="flat" cmpd="sng" algn="ctr">
            <a:solidFill>
              <a:schemeClr val="tx1"/>
            </a:solidFill>
            <a:prstDash val="solid"/>
            <a:miter lim="800000"/>
            <a:tailEnd type="triangle"/>
          </a:ln>
          <a:effectLst/>
        </p:spPr>
      </p:cxnSp>
      <p:cxnSp>
        <p:nvCxnSpPr>
          <p:cNvPr id="12" name="Connector: Elbow 11">
            <a:extLst>
              <a:ext uri="{FF2B5EF4-FFF2-40B4-BE49-F238E27FC236}">
                <a16:creationId xmlns:a16="http://schemas.microsoft.com/office/drawing/2014/main" id="{EBAEA8D0-92D4-C4D8-3CFB-DC45873E0367}"/>
              </a:ext>
            </a:extLst>
          </p:cNvPr>
          <p:cNvCxnSpPr>
            <a:cxnSpLocks/>
            <a:stCxn id="14" idx="2"/>
            <a:endCxn id="7" idx="3"/>
          </p:cNvCxnSpPr>
          <p:nvPr/>
        </p:nvCxnSpPr>
        <p:spPr>
          <a:xfrm rot="5400000">
            <a:off x="7722834" y="3384879"/>
            <a:ext cx="468424" cy="2001120"/>
          </a:xfrm>
          <a:prstGeom prst="bentConnector2">
            <a:avLst/>
          </a:prstGeom>
          <a:noFill/>
          <a:ln w="12700" cap="flat" cmpd="sng" algn="ctr">
            <a:solidFill>
              <a:schemeClr val="tx1"/>
            </a:solidFill>
            <a:prstDash val="solid"/>
            <a:miter lim="800000"/>
            <a:tailEnd type="triangle"/>
          </a:ln>
          <a:effectLst/>
        </p:spPr>
      </p:cxnSp>
      <p:cxnSp>
        <p:nvCxnSpPr>
          <p:cNvPr id="13" name="Connector: Elbow 12">
            <a:extLst>
              <a:ext uri="{FF2B5EF4-FFF2-40B4-BE49-F238E27FC236}">
                <a16:creationId xmlns:a16="http://schemas.microsoft.com/office/drawing/2014/main" id="{AA2D2B5C-6D5C-ACDA-0A43-E7C8DFBBA334}"/>
              </a:ext>
            </a:extLst>
          </p:cNvPr>
          <p:cNvCxnSpPr>
            <a:stCxn id="7" idx="1"/>
            <a:endCxn id="6" idx="2"/>
          </p:cNvCxnSpPr>
          <p:nvPr/>
        </p:nvCxnSpPr>
        <p:spPr>
          <a:xfrm rot="10800000">
            <a:off x="3290098" y="4151227"/>
            <a:ext cx="1887696" cy="468424"/>
          </a:xfrm>
          <a:prstGeom prst="bentConnector2">
            <a:avLst/>
          </a:prstGeom>
          <a:noFill/>
          <a:ln w="12700" cap="flat" cmpd="sng" algn="ctr">
            <a:solidFill>
              <a:schemeClr val="tx1"/>
            </a:solidFill>
            <a:prstDash val="solid"/>
            <a:miter lim="800000"/>
            <a:tailEnd type="triangle"/>
          </a:ln>
          <a:effectLst/>
        </p:spPr>
      </p:cxnSp>
      <p:sp>
        <p:nvSpPr>
          <p:cNvPr id="14" name="TextBox 13">
            <a:extLst>
              <a:ext uri="{FF2B5EF4-FFF2-40B4-BE49-F238E27FC236}">
                <a16:creationId xmlns:a16="http://schemas.microsoft.com/office/drawing/2014/main" id="{3841C1E9-C392-62E1-E134-6406D3DA3B07}"/>
              </a:ext>
            </a:extLst>
          </p:cNvPr>
          <p:cNvSpPr txBox="1"/>
          <p:nvPr/>
        </p:nvSpPr>
        <p:spPr>
          <a:xfrm>
            <a:off x="7548854" y="3781895"/>
            <a:ext cx="2817503" cy="369332"/>
          </a:xfrm>
          <a:prstGeom prst="rect">
            <a:avLst/>
          </a:prstGeom>
          <a:noFill/>
        </p:spPr>
        <p:txBody>
          <a:bodyPr wrap="none" rtlCol="0">
            <a:spAutoFit/>
          </a:bodyPr>
          <a:lstStyle/>
          <a:p>
            <a:r>
              <a:rPr lang="en-US" dirty="0">
                <a:solidFill>
                  <a:srgbClr val="FFFF00"/>
                </a:solidFill>
                <a:latin typeface="Calibri" panose="020F0502020204030204"/>
              </a:rPr>
              <a:t>Incident or Aircraft Accident</a:t>
            </a:r>
          </a:p>
        </p:txBody>
      </p:sp>
      <p:sp>
        <p:nvSpPr>
          <p:cNvPr id="15" name="TextBox 14">
            <a:extLst>
              <a:ext uri="{FF2B5EF4-FFF2-40B4-BE49-F238E27FC236}">
                <a16:creationId xmlns:a16="http://schemas.microsoft.com/office/drawing/2014/main" id="{701C3664-C745-04FB-6691-093BC111C1B3}"/>
              </a:ext>
            </a:extLst>
          </p:cNvPr>
          <p:cNvSpPr txBox="1"/>
          <p:nvPr/>
        </p:nvSpPr>
        <p:spPr>
          <a:xfrm>
            <a:off x="4186595" y="4857242"/>
            <a:ext cx="3884651" cy="646331"/>
          </a:xfrm>
          <a:prstGeom prst="rect">
            <a:avLst/>
          </a:prstGeom>
          <a:noFill/>
        </p:spPr>
        <p:txBody>
          <a:bodyPr wrap="square" rtlCol="0">
            <a:spAutoFit/>
          </a:bodyPr>
          <a:lstStyle/>
          <a:p>
            <a:r>
              <a:rPr lang="en-US" dirty="0">
                <a:solidFill>
                  <a:srgbClr val="FFFF00"/>
                </a:solidFill>
                <a:latin typeface="Calibri" panose="020F0502020204030204"/>
              </a:rPr>
              <a:t>identify the hazard(s) that caused or contributed to the incident or accident</a:t>
            </a:r>
          </a:p>
        </p:txBody>
      </p:sp>
      <p:sp>
        <p:nvSpPr>
          <p:cNvPr id="16" name="TextBox 15">
            <a:extLst>
              <a:ext uri="{FF2B5EF4-FFF2-40B4-BE49-F238E27FC236}">
                <a16:creationId xmlns:a16="http://schemas.microsoft.com/office/drawing/2014/main" id="{81FCEBC0-D2BE-3642-7EC5-502D1316BD64}"/>
              </a:ext>
            </a:extLst>
          </p:cNvPr>
          <p:cNvSpPr txBox="1"/>
          <p:nvPr/>
        </p:nvSpPr>
        <p:spPr>
          <a:xfrm>
            <a:off x="3839523" y="2407769"/>
            <a:ext cx="4805235" cy="646331"/>
          </a:xfrm>
          <a:prstGeom prst="rect">
            <a:avLst/>
          </a:prstGeom>
          <a:noFill/>
        </p:spPr>
        <p:txBody>
          <a:bodyPr wrap="square" rtlCol="0">
            <a:spAutoFit/>
          </a:bodyPr>
          <a:lstStyle/>
          <a:p>
            <a:r>
              <a:rPr lang="en-US" dirty="0">
                <a:solidFill>
                  <a:srgbClr val="FFFF00"/>
                </a:solidFill>
                <a:latin typeface="Calibri" panose="020F0502020204030204"/>
              </a:rPr>
              <a:t>determine the likelihood of a hazard causing or contributing to an incident or aircraft accident</a:t>
            </a:r>
          </a:p>
        </p:txBody>
      </p:sp>
      <p:cxnSp>
        <p:nvCxnSpPr>
          <p:cNvPr id="17" name="Straight Arrow Connector 16">
            <a:extLst>
              <a:ext uri="{FF2B5EF4-FFF2-40B4-BE49-F238E27FC236}">
                <a16:creationId xmlns:a16="http://schemas.microsoft.com/office/drawing/2014/main" id="{3FEF2A40-1030-ABB9-C6AD-97803A83FD85}"/>
              </a:ext>
            </a:extLst>
          </p:cNvPr>
          <p:cNvCxnSpPr>
            <a:stCxn id="6" idx="3"/>
          </p:cNvCxnSpPr>
          <p:nvPr/>
        </p:nvCxnSpPr>
        <p:spPr>
          <a:xfrm>
            <a:off x="4303356" y="3966561"/>
            <a:ext cx="1009195" cy="1"/>
          </a:xfrm>
          <a:prstGeom prst="straightConnector1">
            <a:avLst/>
          </a:prstGeom>
          <a:noFill/>
          <a:ln w="6350" cap="flat" cmpd="sng" algn="ctr">
            <a:solidFill>
              <a:schemeClr val="tx1"/>
            </a:solidFill>
            <a:prstDash val="solid"/>
            <a:miter lim="800000"/>
            <a:tailEnd type="triangle"/>
          </a:ln>
          <a:effectLst/>
        </p:spPr>
      </p:cxnSp>
      <p:cxnSp>
        <p:nvCxnSpPr>
          <p:cNvPr id="18" name="Straight Arrow Connector 17">
            <a:extLst>
              <a:ext uri="{FF2B5EF4-FFF2-40B4-BE49-F238E27FC236}">
                <a16:creationId xmlns:a16="http://schemas.microsoft.com/office/drawing/2014/main" id="{6579D544-25D1-1963-42BF-090B94254022}"/>
              </a:ext>
            </a:extLst>
          </p:cNvPr>
          <p:cNvCxnSpPr>
            <a:endCxn id="14" idx="1"/>
          </p:cNvCxnSpPr>
          <p:nvPr/>
        </p:nvCxnSpPr>
        <p:spPr>
          <a:xfrm flipV="1">
            <a:off x="6881470" y="3966561"/>
            <a:ext cx="667384" cy="1"/>
          </a:xfrm>
          <a:prstGeom prst="straightConnector1">
            <a:avLst/>
          </a:prstGeom>
          <a:noFill/>
          <a:ln w="6350" cap="flat" cmpd="sng" algn="ctr">
            <a:solidFill>
              <a:schemeClr val="tx1"/>
            </a:solidFill>
            <a:prstDash val="solid"/>
            <a:miter lim="800000"/>
            <a:tailEnd type="triangle"/>
          </a:ln>
          <a:effectLst/>
        </p:spPr>
      </p:cxnSp>
      <p:sp>
        <p:nvSpPr>
          <p:cNvPr id="19" name="TextBox 18">
            <a:extLst>
              <a:ext uri="{FF2B5EF4-FFF2-40B4-BE49-F238E27FC236}">
                <a16:creationId xmlns:a16="http://schemas.microsoft.com/office/drawing/2014/main" id="{FE7BDBEB-706E-D0B2-2FF7-27BCF7F094EB}"/>
              </a:ext>
            </a:extLst>
          </p:cNvPr>
          <p:cNvSpPr txBox="1"/>
          <p:nvPr/>
        </p:nvSpPr>
        <p:spPr>
          <a:xfrm>
            <a:off x="3647459" y="5421430"/>
            <a:ext cx="5044995" cy="584775"/>
          </a:xfrm>
          <a:prstGeom prst="rect">
            <a:avLst/>
          </a:prstGeom>
          <a:noFill/>
        </p:spPr>
        <p:txBody>
          <a:bodyPr wrap="square" rtlCol="0">
            <a:spAutoFit/>
          </a:bodyPr>
          <a:lstStyle/>
          <a:p>
            <a:r>
              <a:rPr lang="en-US" sz="1600" dirty="0">
                <a:solidFill>
                  <a:srgbClr val="0070C0"/>
                </a:solidFill>
                <a:latin typeface="Calibri" panose="020F0502020204030204"/>
              </a:rPr>
              <a:t>03022055 – Environmental issues – Physical environment – Object/animal/substance – Debris/dirt/foreign object</a:t>
            </a:r>
          </a:p>
        </p:txBody>
      </p:sp>
      <p:cxnSp>
        <p:nvCxnSpPr>
          <p:cNvPr id="20" name="Connector: Elbow 19">
            <a:extLst>
              <a:ext uri="{FF2B5EF4-FFF2-40B4-BE49-F238E27FC236}">
                <a16:creationId xmlns:a16="http://schemas.microsoft.com/office/drawing/2014/main" id="{539B14BC-4FEB-BE23-8735-94B984BA0AF2}"/>
              </a:ext>
            </a:extLst>
          </p:cNvPr>
          <p:cNvCxnSpPr>
            <a:cxnSpLocks/>
            <a:stCxn id="14" idx="2"/>
            <a:endCxn id="19" idx="3"/>
          </p:cNvCxnSpPr>
          <p:nvPr/>
        </p:nvCxnSpPr>
        <p:spPr>
          <a:xfrm rot="5400000">
            <a:off x="8043735" y="4799946"/>
            <a:ext cx="1562591" cy="265152"/>
          </a:xfrm>
          <a:prstGeom prst="bentConnector2">
            <a:avLst/>
          </a:prstGeom>
          <a:noFill/>
          <a:ln w="6350" cap="flat" cmpd="sng" algn="ctr">
            <a:solidFill>
              <a:srgbClr val="5B9BD5"/>
            </a:solidFill>
            <a:prstDash val="solid"/>
            <a:miter lim="800000"/>
            <a:tailEnd type="triangle"/>
          </a:ln>
          <a:effectLst/>
        </p:spPr>
      </p:cxnSp>
      <p:cxnSp>
        <p:nvCxnSpPr>
          <p:cNvPr id="21" name="Connector: Elbow 20">
            <a:extLst>
              <a:ext uri="{FF2B5EF4-FFF2-40B4-BE49-F238E27FC236}">
                <a16:creationId xmlns:a16="http://schemas.microsoft.com/office/drawing/2014/main" id="{3B2583D0-CD9D-D8ED-2E63-4E284643868B}"/>
              </a:ext>
            </a:extLst>
          </p:cNvPr>
          <p:cNvCxnSpPr>
            <a:stCxn id="19" idx="1"/>
            <a:endCxn id="6" idx="2"/>
          </p:cNvCxnSpPr>
          <p:nvPr/>
        </p:nvCxnSpPr>
        <p:spPr>
          <a:xfrm rot="10800000">
            <a:off x="3290099" y="4151228"/>
            <a:ext cx="357361" cy="1562591"/>
          </a:xfrm>
          <a:prstGeom prst="bentConnector2">
            <a:avLst/>
          </a:prstGeom>
          <a:noFill/>
          <a:ln w="6350" cap="flat" cmpd="sng" algn="ctr">
            <a:solidFill>
              <a:srgbClr val="5B9BD5"/>
            </a:solidFill>
            <a:prstDash val="solid"/>
            <a:miter lim="800000"/>
            <a:tailEnd type="triangle"/>
          </a:ln>
          <a:effectLst/>
        </p:spPr>
      </p:cxnSp>
      <p:sp>
        <p:nvSpPr>
          <p:cNvPr id="22" name="TextBox 21">
            <a:extLst>
              <a:ext uri="{FF2B5EF4-FFF2-40B4-BE49-F238E27FC236}">
                <a16:creationId xmlns:a16="http://schemas.microsoft.com/office/drawing/2014/main" id="{4ED5602B-3B5B-4C81-65DB-586689019C59}"/>
              </a:ext>
            </a:extLst>
          </p:cNvPr>
          <p:cNvSpPr txBox="1"/>
          <p:nvPr/>
        </p:nvSpPr>
        <p:spPr>
          <a:xfrm>
            <a:off x="3606422" y="1833288"/>
            <a:ext cx="5044995" cy="584775"/>
          </a:xfrm>
          <a:prstGeom prst="rect">
            <a:avLst/>
          </a:prstGeom>
          <a:noFill/>
        </p:spPr>
        <p:txBody>
          <a:bodyPr wrap="square" rtlCol="0">
            <a:spAutoFit/>
          </a:bodyPr>
          <a:lstStyle/>
          <a:p>
            <a:r>
              <a:rPr lang="en-US" sz="1600" dirty="0">
                <a:solidFill>
                  <a:srgbClr val="0070C0"/>
                </a:solidFill>
                <a:latin typeface="Calibri" panose="020F0502020204030204"/>
              </a:rPr>
              <a:t>03022055 – Environmental issues – Physical environment – Object/animal/substance – Debris/dirt/foreign object</a:t>
            </a:r>
          </a:p>
        </p:txBody>
      </p:sp>
      <p:cxnSp>
        <p:nvCxnSpPr>
          <p:cNvPr id="23" name="Connector: Elbow 22">
            <a:extLst>
              <a:ext uri="{FF2B5EF4-FFF2-40B4-BE49-F238E27FC236}">
                <a16:creationId xmlns:a16="http://schemas.microsoft.com/office/drawing/2014/main" id="{5F2D5283-1EB3-324A-6156-EC7F2652FBE3}"/>
              </a:ext>
            </a:extLst>
          </p:cNvPr>
          <p:cNvCxnSpPr>
            <a:stCxn id="6" idx="0"/>
            <a:endCxn id="22" idx="1"/>
          </p:cNvCxnSpPr>
          <p:nvPr/>
        </p:nvCxnSpPr>
        <p:spPr>
          <a:xfrm rot="5400000" flipH="1" flipV="1">
            <a:off x="2620151" y="2795624"/>
            <a:ext cx="1656219" cy="316324"/>
          </a:xfrm>
          <a:prstGeom prst="bentConnector2">
            <a:avLst/>
          </a:prstGeom>
          <a:noFill/>
          <a:ln w="6350" cap="flat" cmpd="sng" algn="ctr">
            <a:solidFill>
              <a:srgbClr val="5B9BD5"/>
            </a:solidFill>
            <a:prstDash val="solid"/>
            <a:miter lim="800000"/>
            <a:tailEnd type="triangle"/>
          </a:ln>
          <a:effectLst/>
        </p:spPr>
      </p:cxnSp>
      <p:cxnSp>
        <p:nvCxnSpPr>
          <p:cNvPr id="24" name="Connector: Elbow 23">
            <a:extLst>
              <a:ext uri="{FF2B5EF4-FFF2-40B4-BE49-F238E27FC236}">
                <a16:creationId xmlns:a16="http://schemas.microsoft.com/office/drawing/2014/main" id="{3E97A5FE-43FD-0160-F3EB-003C34A78C30}"/>
              </a:ext>
            </a:extLst>
          </p:cNvPr>
          <p:cNvCxnSpPr>
            <a:stCxn id="22" idx="3"/>
            <a:endCxn id="14" idx="0"/>
          </p:cNvCxnSpPr>
          <p:nvPr/>
        </p:nvCxnSpPr>
        <p:spPr>
          <a:xfrm>
            <a:off x="8651417" y="2125676"/>
            <a:ext cx="306189" cy="1656219"/>
          </a:xfrm>
          <a:prstGeom prst="bentConnector2">
            <a:avLst/>
          </a:prstGeom>
          <a:noFill/>
          <a:ln w="6350" cap="flat" cmpd="sng" algn="ctr">
            <a:solidFill>
              <a:srgbClr val="5B9BD5"/>
            </a:solidFill>
            <a:prstDash val="solid"/>
            <a:miter lim="800000"/>
            <a:tailEnd type="triangle"/>
          </a:ln>
          <a:effectLst/>
        </p:spPr>
      </p:cxnSp>
    </p:spTree>
    <p:extLst>
      <p:ext uri="{BB962C8B-B14F-4D97-AF65-F5344CB8AC3E}">
        <p14:creationId xmlns:p14="http://schemas.microsoft.com/office/powerpoint/2010/main" val="15657544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14" grpId="0"/>
      <p:bldP spid="15" grpId="0"/>
      <p:bldP spid="16" grpId="0"/>
      <p:bldP spid="19" grpId="0"/>
      <p:bldP spid="2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eather flying means learning to read clouds : Air Facts Journal">
            <a:extLst>
              <a:ext uri="{FF2B5EF4-FFF2-40B4-BE49-F238E27FC236}">
                <a16:creationId xmlns:a16="http://schemas.microsoft.com/office/drawing/2014/main" id="{9AC77272-229B-48D9-4CF6-EFE7C9826073}"/>
              </a:ext>
            </a:extLst>
          </p:cNvPr>
          <p:cNvPicPr>
            <a:picLocks noChangeAspect="1"/>
          </p:cNvPicPr>
          <p:nvPr/>
        </p:nvPicPr>
        <p:blipFill>
          <a:blip r:embed="rId3">
            <a:alphaModFix amt="35000"/>
          </a:blip>
          <a:srcRect t="16976" b="8024"/>
          <a:stretch>
            <a:fill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F7125B83-448D-434D-047E-52CD1A45441F}"/>
              </a:ext>
            </a:extLst>
          </p:cNvPr>
          <p:cNvSpPr>
            <a:spLocks noGrp="1"/>
          </p:cNvSpPr>
          <p:nvPr>
            <p:ph type="title"/>
          </p:nvPr>
        </p:nvSpPr>
        <p:spPr>
          <a:xfrm>
            <a:off x="838200" y="365125"/>
            <a:ext cx="10515600" cy="1325563"/>
          </a:xfrm>
        </p:spPr>
        <p:txBody>
          <a:bodyPr>
            <a:normAutofit/>
          </a:bodyPr>
          <a:lstStyle/>
          <a:p>
            <a:r>
              <a:rPr lang="en-US" dirty="0"/>
              <a:t>Historic Risk 2008-2024</a:t>
            </a:r>
            <a:endParaRPr lang="en-US" dirty="0">
              <a:solidFill>
                <a:srgbClr val="FFFFFF"/>
              </a:solidFill>
            </a:endParaRPr>
          </a:p>
        </p:txBody>
      </p:sp>
      <p:sp>
        <p:nvSpPr>
          <p:cNvPr id="7" name="TextBox 6">
            <a:extLst>
              <a:ext uri="{FF2B5EF4-FFF2-40B4-BE49-F238E27FC236}">
                <a16:creationId xmlns:a16="http://schemas.microsoft.com/office/drawing/2014/main" id="{C6F193BD-977B-BDF6-A022-4DAD8A50B2C6}"/>
              </a:ext>
            </a:extLst>
          </p:cNvPr>
          <p:cNvSpPr txBox="1"/>
          <p:nvPr/>
        </p:nvSpPr>
        <p:spPr>
          <a:xfrm>
            <a:off x="838200" y="1387691"/>
            <a:ext cx="10283145" cy="338554"/>
          </a:xfrm>
          <a:prstGeom prst="rect">
            <a:avLst/>
          </a:prstGeom>
          <a:noFill/>
        </p:spPr>
        <p:txBody>
          <a:bodyPr wrap="square" rtlCol="0">
            <a:spAutoFit/>
          </a:bodyPr>
          <a:lstStyle/>
          <a:p>
            <a:r>
              <a:rPr lang="en-US" sz="1600" dirty="0">
                <a:latin typeface="Calibri" panose="020F0502020204030204"/>
              </a:rPr>
              <a:t>03022055 – Environmental issues – Physical environment – Object/animal/substance – Debris/dirt/foreign object</a:t>
            </a:r>
          </a:p>
        </p:txBody>
      </p:sp>
      <p:grpSp>
        <p:nvGrpSpPr>
          <p:cNvPr id="16" name="Group 15">
            <a:extLst>
              <a:ext uri="{FF2B5EF4-FFF2-40B4-BE49-F238E27FC236}">
                <a16:creationId xmlns:a16="http://schemas.microsoft.com/office/drawing/2014/main" id="{F57FCF5F-71CD-5435-CF4A-B645F50AE493}"/>
              </a:ext>
            </a:extLst>
          </p:cNvPr>
          <p:cNvGrpSpPr/>
          <p:nvPr/>
        </p:nvGrpSpPr>
        <p:grpSpPr>
          <a:xfrm>
            <a:off x="838200" y="2569471"/>
            <a:ext cx="6616700" cy="2978150"/>
            <a:chOff x="838200" y="2569471"/>
            <a:chExt cx="6616700" cy="2978150"/>
          </a:xfrm>
        </p:grpSpPr>
        <p:sp>
          <p:nvSpPr>
            <p:cNvPr id="12" name="Rectangle 11">
              <a:extLst>
                <a:ext uri="{FF2B5EF4-FFF2-40B4-BE49-F238E27FC236}">
                  <a16:creationId xmlns:a16="http://schemas.microsoft.com/office/drawing/2014/main" id="{232015DF-3662-4F96-3F55-338C9944CA1E}"/>
                </a:ext>
              </a:extLst>
            </p:cNvPr>
            <p:cNvSpPr/>
            <p:nvPr/>
          </p:nvSpPr>
          <p:spPr>
            <a:xfrm>
              <a:off x="838200" y="2569471"/>
              <a:ext cx="6616700" cy="2978150"/>
            </a:xfrm>
            <a:prstGeom prst="rect">
              <a:avLst/>
            </a:prstGeom>
            <a:solidFill>
              <a:sysClr val="window" lastClr="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13" name="Picture 12">
              <a:extLst>
                <a:ext uri="{FF2B5EF4-FFF2-40B4-BE49-F238E27FC236}">
                  <a16:creationId xmlns:a16="http://schemas.microsoft.com/office/drawing/2014/main" id="{57090888-FC82-FC66-4F37-B53BA73E25A5}"/>
                </a:ext>
              </a:extLst>
            </p:cNvPr>
            <p:cNvPicPr>
              <a:picLocks noChangeAspect="1"/>
            </p:cNvPicPr>
            <p:nvPr/>
          </p:nvPicPr>
          <p:blipFill>
            <a:blip r:embed="rId4"/>
            <a:stretch>
              <a:fillRect/>
            </a:stretch>
          </p:blipFill>
          <p:spPr>
            <a:xfrm>
              <a:off x="838200" y="2569471"/>
              <a:ext cx="6616700" cy="2978150"/>
            </a:xfrm>
            <a:prstGeom prst="rect">
              <a:avLst/>
            </a:prstGeom>
            <a:ln>
              <a:noFill/>
            </a:ln>
          </p:spPr>
        </p:pic>
      </p:grpSp>
      <p:pic>
        <p:nvPicPr>
          <p:cNvPr id="14" name="Picture 13">
            <a:extLst>
              <a:ext uri="{FF2B5EF4-FFF2-40B4-BE49-F238E27FC236}">
                <a16:creationId xmlns:a16="http://schemas.microsoft.com/office/drawing/2014/main" id="{EB26D1D8-DF80-D61E-40C1-BC3807A6F27B}"/>
              </a:ext>
            </a:extLst>
          </p:cNvPr>
          <p:cNvPicPr>
            <a:picLocks noChangeAspect="1"/>
          </p:cNvPicPr>
          <p:nvPr/>
        </p:nvPicPr>
        <p:blipFill>
          <a:blip r:embed="rId5"/>
          <a:stretch>
            <a:fillRect/>
          </a:stretch>
        </p:blipFill>
        <p:spPr>
          <a:xfrm>
            <a:off x="8026215" y="1996359"/>
            <a:ext cx="3913296" cy="4124375"/>
          </a:xfrm>
          <a:prstGeom prst="rect">
            <a:avLst/>
          </a:prstGeom>
        </p:spPr>
      </p:pic>
      <p:sp>
        <p:nvSpPr>
          <p:cNvPr id="15" name="TextBox 14">
            <a:extLst>
              <a:ext uri="{FF2B5EF4-FFF2-40B4-BE49-F238E27FC236}">
                <a16:creationId xmlns:a16="http://schemas.microsoft.com/office/drawing/2014/main" id="{15FB98F9-EBCF-BECF-DFB1-0E8CE560690A}"/>
              </a:ext>
            </a:extLst>
          </p:cNvPr>
          <p:cNvSpPr txBox="1"/>
          <p:nvPr/>
        </p:nvSpPr>
        <p:spPr>
          <a:xfrm>
            <a:off x="1323271" y="5648812"/>
            <a:ext cx="5766109" cy="369332"/>
          </a:xfrm>
          <a:prstGeom prst="rect">
            <a:avLst/>
          </a:prstGeom>
          <a:noFill/>
        </p:spPr>
        <p:txBody>
          <a:bodyPr wrap="square" rtlCol="0">
            <a:spAutoFit/>
          </a:bodyPr>
          <a:lstStyle/>
          <a:p>
            <a:r>
              <a:rPr lang="en-US" dirty="0"/>
              <a:t>This hazard’s risk  can affect multiple aviation segments</a:t>
            </a:r>
          </a:p>
        </p:txBody>
      </p:sp>
    </p:spTree>
    <p:extLst>
      <p:ext uri="{BB962C8B-B14F-4D97-AF65-F5344CB8AC3E}">
        <p14:creationId xmlns:p14="http://schemas.microsoft.com/office/powerpoint/2010/main" val="20815194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4" descr="SpaceX launches four rockets in less than 40 hours | Fox News">
            <a:extLst>
              <a:ext uri="{FF2B5EF4-FFF2-40B4-BE49-F238E27FC236}">
                <a16:creationId xmlns:a16="http://schemas.microsoft.com/office/drawing/2014/main" id="{707362C1-2952-E97F-788A-88C08035D8FD}"/>
              </a:ext>
            </a:extLst>
          </p:cNvPr>
          <p:cNvPicPr>
            <a:picLocks noChangeAspect="1"/>
          </p:cNvPicPr>
          <p:nvPr/>
        </p:nvPicPr>
        <p:blipFill>
          <a:blip r:embed="rId3"/>
          <a:srcRect/>
          <a:stretch>
            <a:fillRect/>
          </a:stretch>
        </p:blipFill>
        <p:spPr>
          <a:xfrm>
            <a:off x="20" y="-22"/>
            <a:ext cx="12191977" cy="6858022"/>
          </a:xfrm>
          <a:prstGeom prst="rect">
            <a:avLst/>
          </a:prstGeom>
        </p:spPr>
      </p:pic>
      <p:sp>
        <p:nvSpPr>
          <p:cNvPr id="16" name="Rectangle 15">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1101103F-9620-0953-2DDB-923B8415C397}"/>
              </a:ext>
            </a:extLst>
          </p:cNvPr>
          <p:cNvSpPr>
            <a:spLocks noGrp="1"/>
          </p:cNvSpPr>
          <p:nvPr>
            <p:ph type="title"/>
          </p:nvPr>
        </p:nvSpPr>
        <p:spPr>
          <a:xfrm>
            <a:off x="6486824" y="198492"/>
            <a:ext cx="5452529" cy="1488503"/>
          </a:xfrm>
        </p:spPr>
        <p:txBody>
          <a:bodyPr vert="horz" lIns="91440" tIns="45720" rIns="91440" bIns="45720" rtlCol="0" anchor="t">
            <a:normAutofit fontScale="90000"/>
          </a:bodyPr>
          <a:lstStyle/>
          <a:p>
            <a:r>
              <a:rPr lang="en-US" sz="5200" dirty="0">
                <a:solidFill>
                  <a:srgbClr val="FFFFFF"/>
                </a:solidFill>
              </a:rPr>
              <a:t>Hazard 03022055 – Commercial Only</a:t>
            </a:r>
          </a:p>
        </p:txBody>
      </p:sp>
      <p:sp>
        <p:nvSpPr>
          <p:cNvPr id="8" name="Content Placeholder 7">
            <a:extLst>
              <a:ext uri="{FF2B5EF4-FFF2-40B4-BE49-F238E27FC236}">
                <a16:creationId xmlns:a16="http://schemas.microsoft.com/office/drawing/2014/main" id="{ECF36431-2AFA-EC39-6D27-A017F9612650}"/>
              </a:ext>
            </a:extLst>
          </p:cNvPr>
          <p:cNvSpPr>
            <a:spLocks noGrp="1"/>
          </p:cNvSpPr>
          <p:nvPr>
            <p:ph idx="1"/>
          </p:nvPr>
        </p:nvSpPr>
        <p:spPr>
          <a:xfrm>
            <a:off x="6566796" y="1527002"/>
            <a:ext cx="4761853" cy="421973"/>
          </a:xfrm>
        </p:spPr>
        <p:txBody>
          <a:bodyPr vert="horz" lIns="91440" tIns="45720" rIns="91440" bIns="45720" rtlCol="0" anchor="b">
            <a:normAutofit lnSpcReduction="10000"/>
          </a:bodyPr>
          <a:lstStyle/>
          <a:p>
            <a:r>
              <a:rPr lang="en-US" sz="2400" dirty="0">
                <a:solidFill>
                  <a:schemeClr val="bg1"/>
                </a:solidFill>
              </a:rPr>
              <a:t>No incidents or accidents found</a:t>
            </a:r>
          </a:p>
        </p:txBody>
      </p:sp>
      <p:sp>
        <p:nvSpPr>
          <p:cNvPr id="18" name="Rectangle 17">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A0CF93E-33E9-8739-FB38-FF7985EA2AF4}"/>
              </a:ext>
            </a:extLst>
          </p:cNvPr>
          <p:cNvSpPr/>
          <p:nvPr/>
        </p:nvSpPr>
        <p:spPr>
          <a:xfrm>
            <a:off x="880612" y="2678291"/>
            <a:ext cx="6616700" cy="29781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33D31D9-98A2-CD2C-6C94-AB741DCCE2CA}"/>
              </a:ext>
            </a:extLst>
          </p:cNvPr>
          <p:cNvPicPr>
            <a:picLocks noChangeAspect="1"/>
          </p:cNvPicPr>
          <p:nvPr/>
        </p:nvPicPr>
        <p:blipFill>
          <a:blip r:embed="rId4"/>
          <a:stretch>
            <a:fillRect/>
          </a:stretch>
        </p:blipFill>
        <p:spPr>
          <a:xfrm>
            <a:off x="880612" y="2678291"/>
            <a:ext cx="6616700" cy="2978150"/>
          </a:xfrm>
          <a:prstGeom prst="rect">
            <a:avLst/>
          </a:prstGeom>
          <a:ln>
            <a:solidFill>
              <a:schemeClr val="tx1"/>
            </a:solidFill>
          </a:ln>
        </p:spPr>
      </p:pic>
      <p:sp>
        <p:nvSpPr>
          <p:cNvPr id="13" name="TextBox 12">
            <a:extLst>
              <a:ext uri="{FF2B5EF4-FFF2-40B4-BE49-F238E27FC236}">
                <a16:creationId xmlns:a16="http://schemas.microsoft.com/office/drawing/2014/main" id="{7DF824C6-0DA0-E47F-BC76-3D78AB57F902}"/>
              </a:ext>
            </a:extLst>
          </p:cNvPr>
          <p:cNvSpPr txBox="1"/>
          <p:nvPr/>
        </p:nvSpPr>
        <p:spPr>
          <a:xfrm>
            <a:off x="4053607" y="3289622"/>
            <a:ext cx="346570" cy="369332"/>
          </a:xfrm>
          <a:prstGeom prst="rect">
            <a:avLst/>
          </a:prstGeom>
          <a:noFill/>
        </p:spPr>
        <p:txBody>
          <a:bodyPr wrap="none" rtlCol="0">
            <a:spAutoFit/>
          </a:bodyPr>
          <a:lstStyle/>
          <a:p>
            <a:r>
              <a:rPr lang="el-GR" dirty="0">
                <a:solidFill>
                  <a:srgbClr val="0070C0"/>
                </a:solidFill>
              </a:rPr>
              <a:t>ψ</a:t>
            </a:r>
            <a:endParaRPr lang="en-US" dirty="0">
              <a:solidFill>
                <a:srgbClr val="0070C0"/>
              </a:solidFill>
            </a:endParaRPr>
          </a:p>
        </p:txBody>
      </p:sp>
      <p:sp>
        <p:nvSpPr>
          <p:cNvPr id="15" name="Oval 14">
            <a:extLst>
              <a:ext uri="{FF2B5EF4-FFF2-40B4-BE49-F238E27FC236}">
                <a16:creationId xmlns:a16="http://schemas.microsoft.com/office/drawing/2014/main" id="{3F6F4B2B-DAB5-636F-5498-69F38A7404EB}"/>
              </a:ext>
            </a:extLst>
          </p:cNvPr>
          <p:cNvSpPr/>
          <p:nvPr/>
        </p:nvSpPr>
        <p:spPr>
          <a:xfrm>
            <a:off x="3958167" y="3327400"/>
            <a:ext cx="520700" cy="550424"/>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098A8EE0-5205-3B80-649C-C9946A4A383D}"/>
              </a:ext>
            </a:extLst>
          </p:cNvPr>
          <p:cNvPicPr>
            <a:picLocks noChangeAspect="1"/>
          </p:cNvPicPr>
          <p:nvPr/>
        </p:nvPicPr>
        <p:blipFill>
          <a:blip r:embed="rId5"/>
          <a:stretch>
            <a:fillRect/>
          </a:stretch>
        </p:blipFill>
        <p:spPr>
          <a:xfrm>
            <a:off x="8034224" y="2678291"/>
            <a:ext cx="3634762" cy="3830816"/>
          </a:xfrm>
          <a:prstGeom prst="rect">
            <a:avLst/>
          </a:prstGeom>
        </p:spPr>
      </p:pic>
      <p:cxnSp>
        <p:nvCxnSpPr>
          <p:cNvPr id="19" name="Straight Arrow Connector 18">
            <a:extLst>
              <a:ext uri="{FF2B5EF4-FFF2-40B4-BE49-F238E27FC236}">
                <a16:creationId xmlns:a16="http://schemas.microsoft.com/office/drawing/2014/main" id="{1C2A496B-887D-5E71-2283-3E8D5884DFDA}"/>
              </a:ext>
            </a:extLst>
          </p:cNvPr>
          <p:cNvCxnSpPr>
            <a:cxnSpLocks/>
          </p:cNvCxnSpPr>
          <p:nvPr/>
        </p:nvCxnSpPr>
        <p:spPr>
          <a:xfrm>
            <a:off x="8426554" y="5979233"/>
            <a:ext cx="0" cy="46566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B9CFE522-72F6-2061-7C7B-90B4A21EE95F}"/>
              </a:ext>
            </a:extLst>
          </p:cNvPr>
          <p:cNvCxnSpPr>
            <a:cxnSpLocks/>
          </p:cNvCxnSpPr>
          <p:nvPr/>
        </p:nvCxnSpPr>
        <p:spPr>
          <a:xfrm>
            <a:off x="9082721" y="5835299"/>
            <a:ext cx="0" cy="609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CC2ADA88-A022-21A0-FF55-9797F0667CCE}"/>
              </a:ext>
            </a:extLst>
          </p:cNvPr>
          <p:cNvCxnSpPr>
            <a:cxnSpLocks/>
          </p:cNvCxnSpPr>
          <p:nvPr/>
        </p:nvCxnSpPr>
        <p:spPr>
          <a:xfrm>
            <a:off x="9738888" y="5807783"/>
            <a:ext cx="0" cy="63711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D386454D-9CA1-6D27-9772-CA3AB1086E08}"/>
              </a:ext>
            </a:extLst>
          </p:cNvPr>
          <p:cNvCxnSpPr>
            <a:cxnSpLocks/>
          </p:cNvCxnSpPr>
          <p:nvPr/>
        </p:nvCxnSpPr>
        <p:spPr>
          <a:xfrm>
            <a:off x="10390821" y="6070249"/>
            <a:ext cx="0" cy="37465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40A167DA-3724-6BAE-B534-CAF819174985}"/>
              </a:ext>
            </a:extLst>
          </p:cNvPr>
          <p:cNvCxnSpPr>
            <a:cxnSpLocks/>
          </p:cNvCxnSpPr>
          <p:nvPr/>
        </p:nvCxnSpPr>
        <p:spPr>
          <a:xfrm>
            <a:off x="11046988" y="6148566"/>
            <a:ext cx="0" cy="2963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194B6206-6DE0-3120-87C2-4C958F352C25}"/>
              </a:ext>
            </a:extLst>
          </p:cNvPr>
          <p:cNvSpPr txBox="1"/>
          <p:nvPr/>
        </p:nvSpPr>
        <p:spPr>
          <a:xfrm>
            <a:off x="7833878" y="6509107"/>
            <a:ext cx="3999878" cy="369332"/>
          </a:xfrm>
          <a:prstGeom prst="rect">
            <a:avLst/>
          </a:prstGeom>
          <a:noFill/>
        </p:spPr>
        <p:txBody>
          <a:bodyPr wrap="none" rtlCol="0">
            <a:spAutoFit/>
          </a:bodyPr>
          <a:lstStyle/>
          <a:p>
            <a:r>
              <a:rPr lang="en-US" dirty="0">
                <a:solidFill>
                  <a:srgbClr val="FFFF00"/>
                </a:solidFill>
              </a:rPr>
              <a:t>See </a:t>
            </a:r>
            <a:r>
              <a:rPr lang="en-US" dirty="0">
                <a:solidFill>
                  <a:srgbClr val="FFFF00"/>
                </a:solidFill>
                <a:hlinkClick r:id="rId6"/>
              </a:rPr>
              <a:t>white paper on “</a:t>
            </a:r>
            <a:r>
              <a:rPr lang="el-GR" dirty="0">
                <a:solidFill>
                  <a:srgbClr val="FFFF00"/>
                </a:solidFill>
                <a:hlinkClick r:id="rId6"/>
              </a:rPr>
              <a:t>ψ</a:t>
            </a:r>
            <a:r>
              <a:rPr lang="en-US" dirty="0">
                <a:solidFill>
                  <a:srgbClr val="FFFF00"/>
                </a:solidFill>
                <a:hlinkClick r:id="rId6"/>
              </a:rPr>
              <a:t>”</a:t>
            </a:r>
            <a:r>
              <a:rPr lang="en-US" dirty="0">
                <a:solidFill>
                  <a:srgbClr val="FFFF00"/>
                </a:solidFill>
              </a:rPr>
              <a:t> for explanation</a:t>
            </a:r>
          </a:p>
        </p:txBody>
      </p:sp>
    </p:spTree>
    <p:extLst>
      <p:ext uri="{BB962C8B-B14F-4D97-AF65-F5344CB8AC3E}">
        <p14:creationId xmlns:p14="http://schemas.microsoft.com/office/powerpoint/2010/main" val="3241755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5" grpId="0" animBg="1"/>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nvective Cloud Feedback">
            <a:extLst>
              <a:ext uri="{FF2B5EF4-FFF2-40B4-BE49-F238E27FC236}">
                <a16:creationId xmlns:a16="http://schemas.microsoft.com/office/drawing/2014/main" id="{D3556729-6D59-E028-1D10-ABB53C8554D6}"/>
              </a:ext>
            </a:extLst>
          </p:cNvPr>
          <p:cNvPicPr>
            <a:picLocks noChangeAspect="1"/>
          </p:cNvPicPr>
          <p:nvPr/>
        </p:nvPicPr>
        <p:blipFill>
          <a:blip r:embed="rId3">
            <a:alphaModFix amt="40000"/>
          </a:blip>
          <a:srcRect t="8907"/>
          <a:stretch>
            <a:fillRect/>
          </a:stretch>
        </p:blipFill>
        <p:spPr>
          <a:xfrm>
            <a:off x="20" y="10"/>
            <a:ext cx="12191979" cy="6857990"/>
          </a:xfrm>
          <a:prstGeom prst="rect">
            <a:avLst/>
          </a:prstGeom>
        </p:spPr>
      </p:pic>
      <p:sp>
        <p:nvSpPr>
          <p:cNvPr id="2" name="Title 1">
            <a:extLst>
              <a:ext uri="{FF2B5EF4-FFF2-40B4-BE49-F238E27FC236}">
                <a16:creationId xmlns:a16="http://schemas.microsoft.com/office/drawing/2014/main" id="{A0F1F32E-F9AA-F981-01C6-F0979179D92B}"/>
              </a:ext>
            </a:extLst>
          </p:cNvPr>
          <p:cNvSpPr>
            <a:spLocks noGrp="1"/>
          </p:cNvSpPr>
          <p:nvPr>
            <p:ph type="title"/>
          </p:nvPr>
        </p:nvSpPr>
        <p:spPr>
          <a:xfrm>
            <a:off x="838200" y="365125"/>
            <a:ext cx="10515600" cy="1325563"/>
          </a:xfrm>
        </p:spPr>
        <p:txBody>
          <a:bodyPr>
            <a:normAutofit fontScale="90000"/>
          </a:bodyPr>
          <a:lstStyle/>
          <a:p>
            <a:r>
              <a:rPr lang="en-US" sz="5400" dirty="0">
                <a:solidFill>
                  <a:schemeClr val="bg1"/>
                </a:solidFill>
              </a:rPr>
              <a:t>Probability of “Casualty” versus Likelihood of “Effect”</a:t>
            </a:r>
          </a:p>
        </p:txBody>
      </p:sp>
      <p:sp>
        <p:nvSpPr>
          <p:cNvPr id="11"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sX0" fmla="*/ 0 w 9692640"/>
              <a:gd name="csY0" fmla="*/ 0 h 18288"/>
              <a:gd name="csX1" fmla="*/ 401552 w 9692640"/>
              <a:gd name="csY1" fmla="*/ 0 h 18288"/>
              <a:gd name="csX2" fmla="*/ 996957 w 9692640"/>
              <a:gd name="csY2" fmla="*/ 0 h 18288"/>
              <a:gd name="csX3" fmla="*/ 1398509 w 9692640"/>
              <a:gd name="csY3" fmla="*/ 0 h 18288"/>
              <a:gd name="csX4" fmla="*/ 2090841 w 9692640"/>
              <a:gd name="csY4" fmla="*/ 0 h 18288"/>
              <a:gd name="csX5" fmla="*/ 2686246 w 9692640"/>
              <a:gd name="csY5" fmla="*/ 0 h 18288"/>
              <a:gd name="csX6" fmla="*/ 3475504 w 9692640"/>
              <a:gd name="csY6" fmla="*/ 0 h 18288"/>
              <a:gd name="csX7" fmla="*/ 4361688 w 9692640"/>
              <a:gd name="csY7" fmla="*/ 0 h 18288"/>
              <a:gd name="csX8" fmla="*/ 5054019 w 9692640"/>
              <a:gd name="csY8" fmla="*/ 0 h 18288"/>
              <a:gd name="csX9" fmla="*/ 5940204 w 9692640"/>
              <a:gd name="csY9" fmla="*/ 0 h 18288"/>
              <a:gd name="csX10" fmla="*/ 6632535 w 9692640"/>
              <a:gd name="csY10" fmla="*/ 0 h 18288"/>
              <a:gd name="csX11" fmla="*/ 7034087 w 9692640"/>
              <a:gd name="csY11" fmla="*/ 0 h 18288"/>
              <a:gd name="csX12" fmla="*/ 7532566 w 9692640"/>
              <a:gd name="csY12" fmla="*/ 0 h 18288"/>
              <a:gd name="csX13" fmla="*/ 8418750 w 9692640"/>
              <a:gd name="csY13" fmla="*/ 0 h 18288"/>
              <a:gd name="csX14" fmla="*/ 9692640 w 9692640"/>
              <a:gd name="csY14" fmla="*/ 0 h 18288"/>
              <a:gd name="csX15" fmla="*/ 9692640 w 9692640"/>
              <a:gd name="csY15" fmla="*/ 18288 h 18288"/>
              <a:gd name="csX16" fmla="*/ 9000309 w 9692640"/>
              <a:gd name="csY16" fmla="*/ 18288 h 18288"/>
              <a:gd name="csX17" fmla="*/ 8307977 w 9692640"/>
              <a:gd name="csY17" fmla="*/ 18288 h 18288"/>
              <a:gd name="csX18" fmla="*/ 7712572 w 9692640"/>
              <a:gd name="csY18" fmla="*/ 18288 h 18288"/>
              <a:gd name="csX19" fmla="*/ 7214093 w 9692640"/>
              <a:gd name="csY19" fmla="*/ 18288 h 18288"/>
              <a:gd name="csX20" fmla="*/ 6327909 w 9692640"/>
              <a:gd name="csY20" fmla="*/ 18288 h 18288"/>
              <a:gd name="csX21" fmla="*/ 5635578 w 9692640"/>
              <a:gd name="csY21" fmla="*/ 18288 h 18288"/>
              <a:gd name="csX22" fmla="*/ 4846320 w 9692640"/>
              <a:gd name="csY22" fmla="*/ 18288 h 18288"/>
              <a:gd name="csX23" fmla="*/ 4444768 w 9692640"/>
              <a:gd name="csY23" fmla="*/ 18288 h 18288"/>
              <a:gd name="csX24" fmla="*/ 3946289 w 9692640"/>
              <a:gd name="csY24" fmla="*/ 18288 h 18288"/>
              <a:gd name="csX25" fmla="*/ 3253958 w 9692640"/>
              <a:gd name="csY25" fmla="*/ 18288 h 18288"/>
              <a:gd name="csX26" fmla="*/ 2464700 w 9692640"/>
              <a:gd name="csY26" fmla="*/ 18288 h 18288"/>
              <a:gd name="csX27" fmla="*/ 2063148 w 9692640"/>
              <a:gd name="csY27" fmla="*/ 18288 h 18288"/>
              <a:gd name="csX28" fmla="*/ 1661595 w 9692640"/>
              <a:gd name="csY28" fmla="*/ 18288 h 18288"/>
              <a:gd name="csX29" fmla="*/ 969264 w 9692640"/>
              <a:gd name="csY29" fmla="*/ 18288 h 18288"/>
              <a:gd name="csX30" fmla="*/ 0 w 9692640"/>
              <a:gd name="csY30" fmla="*/ 18288 h 18288"/>
              <a:gd name="csX31" fmla="*/ 0 w 9692640"/>
              <a:gd name="csY3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2EC715D-E86E-5A5D-EB18-FF41118262C3}"/>
              </a:ext>
            </a:extLst>
          </p:cNvPr>
          <p:cNvSpPr>
            <a:spLocks noGrp="1"/>
          </p:cNvSpPr>
          <p:nvPr>
            <p:ph idx="1"/>
          </p:nvPr>
        </p:nvSpPr>
        <p:spPr>
          <a:xfrm>
            <a:off x="838200" y="2004446"/>
            <a:ext cx="10515600" cy="4176897"/>
          </a:xfrm>
        </p:spPr>
        <p:txBody>
          <a:bodyPr>
            <a:normAutofit/>
          </a:bodyPr>
          <a:lstStyle/>
          <a:p>
            <a:r>
              <a:rPr lang="en-US" sz="2400" dirty="0">
                <a:solidFill>
                  <a:srgbClr val="FFFF00"/>
                </a:solidFill>
              </a:rPr>
              <a:t>14 CFR 450 “Casualty means any serious injury or death”</a:t>
            </a:r>
          </a:p>
          <a:p>
            <a:r>
              <a:rPr lang="en-US" sz="2400" dirty="0">
                <a:solidFill>
                  <a:srgbClr val="FFFF00"/>
                </a:solidFill>
              </a:rPr>
              <a:t>FAA Order 8040.4C “Severity” means consequence or impact of a hazard’s </a:t>
            </a:r>
            <a:r>
              <a:rPr lang="en-US" sz="2400" i="1" dirty="0">
                <a:solidFill>
                  <a:srgbClr val="FFFF00"/>
                </a:solidFill>
              </a:rPr>
              <a:t>effect</a:t>
            </a:r>
            <a:r>
              <a:rPr lang="en-US" sz="2400" dirty="0">
                <a:solidFill>
                  <a:srgbClr val="FFFF00"/>
                </a:solidFill>
              </a:rPr>
              <a:t> in terms of degree of </a:t>
            </a:r>
            <a:r>
              <a:rPr lang="en-US" sz="2400" i="1" dirty="0">
                <a:solidFill>
                  <a:srgbClr val="FFFF00"/>
                </a:solidFill>
              </a:rPr>
              <a:t>loss</a:t>
            </a:r>
            <a:r>
              <a:rPr lang="en-US" sz="2400" dirty="0">
                <a:solidFill>
                  <a:srgbClr val="FFFF00"/>
                </a:solidFill>
              </a:rPr>
              <a:t> or </a:t>
            </a:r>
            <a:r>
              <a:rPr lang="en-US" sz="2400" i="1" dirty="0">
                <a:solidFill>
                  <a:srgbClr val="FFFF00"/>
                </a:solidFill>
              </a:rPr>
              <a:t>harm</a:t>
            </a:r>
            <a:endParaRPr lang="en-US" sz="2400" dirty="0">
              <a:solidFill>
                <a:srgbClr val="FFFF00"/>
              </a:solidFill>
            </a:endParaRPr>
          </a:p>
          <a:p>
            <a:endParaRPr lang="en-US" sz="2200" dirty="0">
              <a:solidFill>
                <a:schemeClr val="bg1"/>
              </a:solidFill>
            </a:endParaRPr>
          </a:p>
        </p:txBody>
      </p:sp>
      <p:pic>
        <p:nvPicPr>
          <p:cNvPr id="5" name="Picture 4" descr="Table&#10;&#10;AI-generated content may be incorrect.">
            <a:extLst>
              <a:ext uri="{FF2B5EF4-FFF2-40B4-BE49-F238E27FC236}">
                <a16:creationId xmlns:a16="http://schemas.microsoft.com/office/drawing/2014/main" id="{F2B60FD5-B2BE-06FD-18C2-58A1FDA111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5153" y="3646514"/>
            <a:ext cx="5960202" cy="2342676"/>
          </a:xfrm>
          <a:prstGeom prst="rect">
            <a:avLst/>
          </a:prstGeom>
        </p:spPr>
      </p:pic>
      <p:sp>
        <p:nvSpPr>
          <p:cNvPr id="6" name="TextBox 5">
            <a:extLst>
              <a:ext uri="{FF2B5EF4-FFF2-40B4-BE49-F238E27FC236}">
                <a16:creationId xmlns:a16="http://schemas.microsoft.com/office/drawing/2014/main" id="{D0D8DE56-0F6C-CDF3-68E8-5392F0A1253A}"/>
              </a:ext>
            </a:extLst>
          </p:cNvPr>
          <p:cNvSpPr txBox="1"/>
          <p:nvPr/>
        </p:nvSpPr>
        <p:spPr>
          <a:xfrm>
            <a:off x="7193619" y="3869063"/>
            <a:ext cx="2097690" cy="369332"/>
          </a:xfrm>
          <a:prstGeom prst="rect">
            <a:avLst/>
          </a:prstGeom>
          <a:noFill/>
        </p:spPr>
        <p:txBody>
          <a:bodyPr wrap="none" rtlCol="0">
            <a:spAutoFit/>
          </a:bodyPr>
          <a:lstStyle/>
          <a:p>
            <a:r>
              <a:rPr lang="en-US" dirty="0">
                <a:solidFill>
                  <a:srgbClr val="FFFF00"/>
                </a:solidFill>
              </a:rPr>
              <a:t>Severity Categories</a:t>
            </a:r>
          </a:p>
        </p:txBody>
      </p:sp>
      <p:cxnSp>
        <p:nvCxnSpPr>
          <p:cNvPr id="7" name="Straight Arrow Connector 6">
            <a:extLst>
              <a:ext uri="{FF2B5EF4-FFF2-40B4-BE49-F238E27FC236}">
                <a16:creationId xmlns:a16="http://schemas.microsoft.com/office/drawing/2014/main" id="{56640AC9-B967-3FB1-C70F-89D6B401EEB5}"/>
              </a:ext>
            </a:extLst>
          </p:cNvPr>
          <p:cNvCxnSpPr>
            <a:cxnSpLocks/>
          </p:cNvCxnSpPr>
          <p:nvPr/>
        </p:nvCxnSpPr>
        <p:spPr>
          <a:xfrm flipH="1">
            <a:off x="6795355" y="4051096"/>
            <a:ext cx="398264"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8" name="Right Brace 7">
            <a:extLst>
              <a:ext uri="{FF2B5EF4-FFF2-40B4-BE49-F238E27FC236}">
                <a16:creationId xmlns:a16="http://schemas.microsoft.com/office/drawing/2014/main" id="{6B3F7AD0-F657-0010-614E-4630A49969AB}"/>
              </a:ext>
            </a:extLst>
          </p:cNvPr>
          <p:cNvSpPr/>
          <p:nvPr/>
        </p:nvSpPr>
        <p:spPr>
          <a:xfrm>
            <a:off x="6838019" y="4238395"/>
            <a:ext cx="241300" cy="1750790"/>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FBE4CFE3-8D11-F8CB-1076-1F84FBA7AF61}"/>
              </a:ext>
            </a:extLst>
          </p:cNvPr>
          <p:cNvSpPr txBox="1"/>
          <p:nvPr/>
        </p:nvSpPr>
        <p:spPr>
          <a:xfrm>
            <a:off x="7045452" y="4920623"/>
            <a:ext cx="878126" cy="369332"/>
          </a:xfrm>
          <a:prstGeom prst="rect">
            <a:avLst/>
          </a:prstGeom>
          <a:noFill/>
        </p:spPr>
        <p:txBody>
          <a:bodyPr wrap="none" rtlCol="0">
            <a:spAutoFit/>
          </a:bodyPr>
          <a:lstStyle/>
          <a:p>
            <a:r>
              <a:rPr lang="en-US" dirty="0">
                <a:solidFill>
                  <a:srgbClr val="FFFF00"/>
                </a:solidFill>
              </a:rPr>
              <a:t>Effects</a:t>
            </a:r>
          </a:p>
        </p:txBody>
      </p:sp>
      <p:sp>
        <p:nvSpPr>
          <p:cNvPr id="12" name="TextBox 11">
            <a:extLst>
              <a:ext uri="{FF2B5EF4-FFF2-40B4-BE49-F238E27FC236}">
                <a16:creationId xmlns:a16="http://schemas.microsoft.com/office/drawing/2014/main" id="{042841AF-C88D-2D3B-702B-FE24EA023167}"/>
              </a:ext>
            </a:extLst>
          </p:cNvPr>
          <p:cNvSpPr txBox="1"/>
          <p:nvPr/>
        </p:nvSpPr>
        <p:spPr>
          <a:xfrm>
            <a:off x="8225165" y="4378793"/>
            <a:ext cx="1702967" cy="1477328"/>
          </a:xfrm>
          <a:prstGeom prst="rect">
            <a:avLst/>
          </a:prstGeom>
          <a:noFill/>
        </p:spPr>
        <p:txBody>
          <a:bodyPr wrap="none" rtlCol="0">
            <a:spAutoFit/>
          </a:bodyPr>
          <a:lstStyle/>
          <a:p>
            <a:r>
              <a:rPr lang="en-US" i="1" u="sng" dirty="0">
                <a:solidFill>
                  <a:srgbClr val="FFFF00"/>
                </a:solidFill>
              </a:rPr>
              <a:t>Degrees of loss</a:t>
            </a:r>
          </a:p>
          <a:p>
            <a:pPr marL="285750" indent="-285750">
              <a:buFont typeface="Arial" panose="020B0604020202020204" pitchFamily="34" charset="0"/>
              <a:buChar char="•"/>
            </a:pPr>
            <a:r>
              <a:rPr lang="en-US" dirty="0">
                <a:solidFill>
                  <a:srgbClr val="FFFF00"/>
                </a:solidFill>
              </a:rPr>
              <a:t>None</a:t>
            </a:r>
          </a:p>
          <a:p>
            <a:pPr marL="285750" indent="-285750">
              <a:buFont typeface="Arial" panose="020B0604020202020204" pitchFamily="34" charset="0"/>
              <a:buChar char="•"/>
            </a:pPr>
            <a:r>
              <a:rPr lang="en-US" dirty="0">
                <a:solidFill>
                  <a:srgbClr val="FFFF00"/>
                </a:solidFill>
              </a:rPr>
              <a:t>Minor</a:t>
            </a:r>
          </a:p>
          <a:p>
            <a:pPr marL="285750" indent="-285750">
              <a:buFont typeface="Arial" panose="020B0604020202020204" pitchFamily="34" charset="0"/>
              <a:buChar char="•"/>
            </a:pPr>
            <a:r>
              <a:rPr lang="en-US" dirty="0">
                <a:solidFill>
                  <a:srgbClr val="FFFF00"/>
                </a:solidFill>
              </a:rPr>
              <a:t>Substantial</a:t>
            </a:r>
          </a:p>
          <a:p>
            <a:pPr marL="285750" indent="-285750">
              <a:buFont typeface="Arial" panose="020B0604020202020204" pitchFamily="34" charset="0"/>
              <a:buChar char="•"/>
            </a:pPr>
            <a:r>
              <a:rPr lang="en-US" dirty="0">
                <a:solidFill>
                  <a:srgbClr val="FFFF00"/>
                </a:solidFill>
              </a:rPr>
              <a:t>Hull loss</a:t>
            </a:r>
          </a:p>
        </p:txBody>
      </p:sp>
      <p:sp>
        <p:nvSpPr>
          <p:cNvPr id="13" name="TextBox 12">
            <a:extLst>
              <a:ext uri="{FF2B5EF4-FFF2-40B4-BE49-F238E27FC236}">
                <a16:creationId xmlns:a16="http://schemas.microsoft.com/office/drawing/2014/main" id="{83819735-F3F4-5E5A-A8E0-E50AA113DD6F}"/>
              </a:ext>
            </a:extLst>
          </p:cNvPr>
          <p:cNvSpPr txBox="1"/>
          <p:nvPr/>
        </p:nvSpPr>
        <p:spPr>
          <a:xfrm>
            <a:off x="9956599" y="4375126"/>
            <a:ext cx="1818383" cy="1477328"/>
          </a:xfrm>
          <a:prstGeom prst="rect">
            <a:avLst/>
          </a:prstGeom>
          <a:noFill/>
        </p:spPr>
        <p:txBody>
          <a:bodyPr wrap="none" rtlCol="0">
            <a:spAutoFit/>
          </a:bodyPr>
          <a:lstStyle/>
          <a:p>
            <a:r>
              <a:rPr lang="en-US" i="1" u="sng" dirty="0">
                <a:solidFill>
                  <a:srgbClr val="FFFF00"/>
                </a:solidFill>
              </a:rPr>
              <a:t>Degrees of harm</a:t>
            </a:r>
          </a:p>
          <a:p>
            <a:pPr marL="285750" indent="-285750">
              <a:buFont typeface="Arial" panose="020B0604020202020204" pitchFamily="34" charset="0"/>
              <a:buChar char="•"/>
            </a:pPr>
            <a:r>
              <a:rPr lang="en-US" dirty="0">
                <a:solidFill>
                  <a:srgbClr val="FFFF00"/>
                </a:solidFill>
              </a:rPr>
              <a:t>None</a:t>
            </a:r>
          </a:p>
          <a:p>
            <a:pPr marL="285750" indent="-285750">
              <a:buFont typeface="Arial" panose="020B0604020202020204" pitchFamily="34" charset="0"/>
              <a:buChar char="•"/>
            </a:pPr>
            <a:r>
              <a:rPr lang="en-US" dirty="0">
                <a:solidFill>
                  <a:srgbClr val="FFFF00"/>
                </a:solidFill>
              </a:rPr>
              <a:t>Minor injury</a:t>
            </a:r>
          </a:p>
          <a:p>
            <a:pPr marL="285750" indent="-285750">
              <a:buFont typeface="Arial" panose="020B0604020202020204" pitchFamily="34" charset="0"/>
              <a:buChar char="•"/>
            </a:pPr>
            <a:r>
              <a:rPr lang="en-US" dirty="0">
                <a:solidFill>
                  <a:srgbClr val="FFFF00"/>
                </a:solidFill>
              </a:rPr>
              <a:t>Serious injury</a:t>
            </a:r>
          </a:p>
          <a:p>
            <a:pPr marL="285750" indent="-285750">
              <a:buFont typeface="Arial" panose="020B0604020202020204" pitchFamily="34" charset="0"/>
              <a:buChar char="•"/>
            </a:pPr>
            <a:r>
              <a:rPr lang="en-US" dirty="0">
                <a:solidFill>
                  <a:srgbClr val="FFFF00"/>
                </a:solidFill>
              </a:rPr>
              <a:t>Fatality</a:t>
            </a:r>
          </a:p>
        </p:txBody>
      </p:sp>
      <p:sp>
        <p:nvSpPr>
          <p:cNvPr id="14" name="Right Brace 13">
            <a:extLst>
              <a:ext uri="{FF2B5EF4-FFF2-40B4-BE49-F238E27FC236}">
                <a16:creationId xmlns:a16="http://schemas.microsoft.com/office/drawing/2014/main" id="{43347B3D-2042-6854-A1E9-C96DA9569C0D}"/>
              </a:ext>
            </a:extLst>
          </p:cNvPr>
          <p:cNvSpPr/>
          <p:nvPr/>
        </p:nvSpPr>
        <p:spPr>
          <a:xfrm rot="5400000">
            <a:off x="4723159" y="4340826"/>
            <a:ext cx="235380" cy="3801981"/>
          </a:xfrm>
          <a:prstGeom prst="rightBrace">
            <a:avLst/>
          </a:prstGeom>
          <a:ln>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8ED2CB4B-A8B2-2F18-68F2-C81FECD49064}"/>
              </a:ext>
            </a:extLst>
          </p:cNvPr>
          <p:cNvSpPr txBox="1"/>
          <p:nvPr/>
        </p:nvSpPr>
        <p:spPr>
          <a:xfrm>
            <a:off x="4213113" y="6362350"/>
            <a:ext cx="1255472" cy="369332"/>
          </a:xfrm>
          <a:prstGeom prst="rect">
            <a:avLst/>
          </a:prstGeom>
          <a:noFill/>
        </p:spPr>
        <p:txBody>
          <a:bodyPr wrap="none" rtlCol="0">
            <a:spAutoFit/>
          </a:bodyPr>
          <a:lstStyle/>
          <a:p>
            <a:r>
              <a:rPr lang="en-US" dirty="0">
                <a:solidFill>
                  <a:srgbClr val="FFFF00"/>
                </a:solidFill>
              </a:rPr>
              <a:t>Casualties</a:t>
            </a:r>
          </a:p>
        </p:txBody>
      </p:sp>
    </p:spTree>
    <p:extLst>
      <p:ext uri="{BB962C8B-B14F-4D97-AF65-F5344CB8AC3E}">
        <p14:creationId xmlns:p14="http://schemas.microsoft.com/office/powerpoint/2010/main" val="45547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P spid="10" grpId="0"/>
      <p:bldP spid="12" grpId="0"/>
      <p:bldP spid="13" grpId="0"/>
      <p:bldP spid="14"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D43E2E-8DA1-4A5B-B8A7-9661103E240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243143B-0E40-7D31-63B0-8C24455C1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onvective Cloud Feedback">
            <a:extLst>
              <a:ext uri="{FF2B5EF4-FFF2-40B4-BE49-F238E27FC236}">
                <a16:creationId xmlns:a16="http://schemas.microsoft.com/office/drawing/2014/main" id="{0B5AF97E-C685-79BA-4AE4-33AC8779FDAE}"/>
              </a:ext>
            </a:extLst>
          </p:cNvPr>
          <p:cNvPicPr>
            <a:picLocks noChangeAspect="1"/>
          </p:cNvPicPr>
          <p:nvPr/>
        </p:nvPicPr>
        <p:blipFill>
          <a:blip r:embed="rId2">
            <a:alphaModFix amt="40000"/>
          </a:blip>
          <a:srcRect t="8907"/>
          <a:stretch>
            <a:fillRect/>
          </a:stretch>
        </p:blipFill>
        <p:spPr>
          <a:xfrm>
            <a:off x="20" y="10"/>
            <a:ext cx="12191979" cy="6857990"/>
          </a:xfrm>
          <a:prstGeom prst="rect">
            <a:avLst/>
          </a:prstGeom>
        </p:spPr>
      </p:pic>
      <p:sp>
        <p:nvSpPr>
          <p:cNvPr id="2" name="Title 1">
            <a:extLst>
              <a:ext uri="{FF2B5EF4-FFF2-40B4-BE49-F238E27FC236}">
                <a16:creationId xmlns:a16="http://schemas.microsoft.com/office/drawing/2014/main" id="{E30A500A-E90E-4D26-1812-4FCCD6D53735}"/>
              </a:ext>
            </a:extLst>
          </p:cNvPr>
          <p:cNvSpPr>
            <a:spLocks noGrp="1"/>
          </p:cNvSpPr>
          <p:nvPr>
            <p:ph type="title"/>
          </p:nvPr>
        </p:nvSpPr>
        <p:spPr>
          <a:xfrm>
            <a:off x="838200" y="365125"/>
            <a:ext cx="10515600" cy="1325563"/>
          </a:xfrm>
        </p:spPr>
        <p:txBody>
          <a:bodyPr>
            <a:normAutofit/>
          </a:bodyPr>
          <a:lstStyle/>
          <a:p>
            <a:r>
              <a:rPr lang="en-US" sz="5400" dirty="0">
                <a:solidFill>
                  <a:schemeClr val="bg1"/>
                </a:solidFill>
              </a:rPr>
              <a:t>Example:  Part 121 Turbulence</a:t>
            </a:r>
          </a:p>
        </p:txBody>
      </p:sp>
      <p:sp>
        <p:nvSpPr>
          <p:cNvPr id="11" name="sketchy line">
            <a:extLst>
              <a:ext uri="{FF2B5EF4-FFF2-40B4-BE49-F238E27FC236}">
                <a16:creationId xmlns:a16="http://schemas.microsoft.com/office/drawing/2014/main" id="{D3F160B2-5D6A-D14F-EED4-DBE3371C0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sX0" fmla="*/ 0 w 9692640"/>
              <a:gd name="csY0" fmla="*/ 0 h 18288"/>
              <a:gd name="csX1" fmla="*/ 401552 w 9692640"/>
              <a:gd name="csY1" fmla="*/ 0 h 18288"/>
              <a:gd name="csX2" fmla="*/ 996957 w 9692640"/>
              <a:gd name="csY2" fmla="*/ 0 h 18288"/>
              <a:gd name="csX3" fmla="*/ 1398509 w 9692640"/>
              <a:gd name="csY3" fmla="*/ 0 h 18288"/>
              <a:gd name="csX4" fmla="*/ 2090841 w 9692640"/>
              <a:gd name="csY4" fmla="*/ 0 h 18288"/>
              <a:gd name="csX5" fmla="*/ 2686246 w 9692640"/>
              <a:gd name="csY5" fmla="*/ 0 h 18288"/>
              <a:gd name="csX6" fmla="*/ 3475504 w 9692640"/>
              <a:gd name="csY6" fmla="*/ 0 h 18288"/>
              <a:gd name="csX7" fmla="*/ 4361688 w 9692640"/>
              <a:gd name="csY7" fmla="*/ 0 h 18288"/>
              <a:gd name="csX8" fmla="*/ 5054019 w 9692640"/>
              <a:gd name="csY8" fmla="*/ 0 h 18288"/>
              <a:gd name="csX9" fmla="*/ 5940204 w 9692640"/>
              <a:gd name="csY9" fmla="*/ 0 h 18288"/>
              <a:gd name="csX10" fmla="*/ 6632535 w 9692640"/>
              <a:gd name="csY10" fmla="*/ 0 h 18288"/>
              <a:gd name="csX11" fmla="*/ 7034087 w 9692640"/>
              <a:gd name="csY11" fmla="*/ 0 h 18288"/>
              <a:gd name="csX12" fmla="*/ 7532566 w 9692640"/>
              <a:gd name="csY12" fmla="*/ 0 h 18288"/>
              <a:gd name="csX13" fmla="*/ 8418750 w 9692640"/>
              <a:gd name="csY13" fmla="*/ 0 h 18288"/>
              <a:gd name="csX14" fmla="*/ 9692640 w 9692640"/>
              <a:gd name="csY14" fmla="*/ 0 h 18288"/>
              <a:gd name="csX15" fmla="*/ 9692640 w 9692640"/>
              <a:gd name="csY15" fmla="*/ 18288 h 18288"/>
              <a:gd name="csX16" fmla="*/ 9000309 w 9692640"/>
              <a:gd name="csY16" fmla="*/ 18288 h 18288"/>
              <a:gd name="csX17" fmla="*/ 8307977 w 9692640"/>
              <a:gd name="csY17" fmla="*/ 18288 h 18288"/>
              <a:gd name="csX18" fmla="*/ 7712572 w 9692640"/>
              <a:gd name="csY18" fmla="*/ 18288 h 18288"/>
              <a:gd name="csX19" fmla="*/ 7214093 w 9692640"/>
              <a:gd name="csY19" fmla="*/ 18288 h 18288"/>
              <a:gd name="csX20" fmla="*/ 6327909 w 9692640"/>
              <a:gd name="csY20" fmla="*/ 18288 h 18288"/>
              <a:gd name="csX21" fmla="*/ 5635578 w 9692640"/>
              <a:gd name="csY21" fmla="*/ 18288 h 18288"/>
              <a:gd name="csX22" fmla="*/ 4846320 w 9692640"/>
              <a:gd name="csY22" fmla="*/ 18288 h 18288"/>
              <a:gd name="csX23" fmla="*/ 4444768 w 9692640"/>
              <a:gd name="csY23" fmla="*/ 18288 h 18288"/>
              <a:gd name="csX24" fmla="*/ 3946289 w 9692640"/>
              <a:gd name="csY24" fmla="*/ 18288 h 18288"/>
              <a:gd name="csX25" fmla="*/ 3253958 w 9692640"/>
              <a:gd name="csY25" fmla="*/ 18288 h 18288"/>
              <a:gd name="csX26" fmla="*/ 2464700 w 9692640"/>
              <a:gd name="csY26" fmla="*/ 18288 h 18288"/>
              <a:gd name="csX27" fmla="*/ 2063148 w 9692640"/>
              <a:gd name="csY27" fmla="*/ 18288 h 18288"/>
              <a:gd name="csX28" fmla="*/ 1661595 w 9692640"/>
              <a:gd name="csY28" fmla="*/ 18288 h 18288"/>
              <a:gd name="csX29" fmla="*/ 969264 w 9692640"/>
              <a:gd name="csY29" fmla="*/ 18288 h 18288"/>
              <a:gd name="csX30" fmla="*/ 0 w 9692640"/>
              <a:gd name="csY30" fmla="*/ 18288 h 18288"/>
              <a:gd name="csX31" fmla="*/ 0 w 9692640"/>
              <a:gd name="csY3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015C4C7B-5FFA-3580-7650-C5681896F04B}"/>
              </a:ext>
            </a:extLst>
          </p:cNvPr>
          <p:cNvGrpSpPr/>
          <p:nvPr/>
        </p:nvGrpSpPr>
        <p:grpSpPr>
          <a:xfrm>
            <a:off x="383252" y="2402930"/>
            <a:ext cx="6616700" cy="2978150"/>
            <a:chOff x="838200" y="1669724"/>
            <a:chExt cx="6616700" cy="2978150"/>
          </a:xfrm>
        </p:grpSpPr>
        <p:sp>
          <p:nvSpPr>
            <p:cNvPr id="19" name="Rectangle 18">
              <a:extLst>
                <a:ext uri="{FF2B5EF4-FFF2-40B4-BE49-F238E27FC236}">
                  <a16:creationId xmlns:a16="http://schemas.microsoft.com/office/drawing/2014/main" id="{AAEEDEA8-F4AC-40CB-195F-39D483E5037C}"/>
                </a:ext>
              </a:extLst>
            </p:cNvPr>
            <p:cNvSpPr/>
            <p:nvPr/>
          </p:nvSpPr>
          <p:spPr>
            <a:xfrm>
              <a:off x="838200" y="1669724"/>
              <a:ext cx="6616700" cy="29781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8B4FA06E-1F75-153E-21FA-C37F1A1A6A5F}"/>
                </a:ext>
              </a:extLst>
            </p:cNvPr>
            <p:cNvPicPr>
              <a:picLocks noChangeAspect="1"/>
            </p:cNvPicPr>
            <p:nvPr/>
          </p:nvPicPr>
          <p:blipFill>
            <a:blip r:embed="rId3"/>
            <a:stretch>
              <a:fillRect/>
            </a:stretch>
          </p:blipFill>
          <p:spPr>
            <a:xfrm>
              <a:off x="838200" y="1669724"/>
              <a:ext cx="6616700" cy="2978150"/>
            </a:xfrm>
            <a:prstGeom prst="rect">
              <a:avLst/>
            </a:prstGeom>
            <a:ln>
              <a:solidFill>
                <a:schemeClr val="tx1"/>
              </a:solidFill>
            </a:ln>
          </p:spPr>
        </p:pic>
      </p:grpSp>
      <p:sp>
        <p:nvSpPr>
          <p:cNvPr id="23" name="Right Brace 22">
            <a:extLst>
              <a:ext uri="{FF2B5EF4-FFF2-40B4-BE49-F238E27FC236}">
                <a16:creationId xmlns:a16="http://schemas.microsoft.com/office/drawing/2014/main" id="{D1C09A2D-8A8C-7690-571F-672ADFE41427}"/>
              </a:ext>
            </a:extLst>
          </p:cNvPr>
          <p:cNvSpPr/>
          <p:nvPr/>
        </p:nvSpPr>
        <p:spPr>
          <a:xfrm>
            <a:off x="7027439" y="2726868"/>
            <a:ext cx="138835" cy="1120260"/>
          </a:xfrm>
          <a:prstGeom prst="rightBrace">
            <a:avLst/>
          </a:prstGeom>
          <a:ln>
            <a:solidFill>
              <a:srgbClr val="00B0F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solidFill>
                <a:srgbClr val="00B0F0"/>
              </a:solidFill>
            </a:endParaRPr>
          </a:p>
        </p:txBody>
      </p:sp>
      <p:sp>
        <p:nvSpPr>
          <p:cNvPr id="24" name="TextBox 23">
            <a:extLst>
              <a:ext uri="{FF2B5EF4-FFF2-40B4-BE49-F238E27FC236}">
                <a16:creationId xmlns:a16="http://schemas.microsoft.com/office/drawing/2014/main" id="{58B8907D-C76D-FCDA-C9BC-824147169929}"/>
              </a:ext>
            </a:extLst>
          </p:cNvPr>
          <p:cNvSpPr txBox="1"/>
          <p:nvPr/>
        </p:nvSpPr>
        <p:spPr>
          <a:xfrm>
            <a:off x="7325473" y="3023646"/>
            <a:ext cx="1299010" cy="646331"/>
          </a:xfrm>
          <a:prstGeom prst="rect">
            <a:avLst/>
          </a:prstGeom>
          <a:noFill/>
        </p:spPr>
        <p:txBody>
          <a:bodyPr wrap="none" rtlCol="0">
            <a:spAutoFit/>
          </a:bodyPr>
          <a:lstStyle/>
          <a:p>
            <a:r>
              <a:rPr lang="en-US" dirty="0">
                <a:solidFill>
                  <a:srgbClr val="00B0F0"/>
                </a:solidFill>
              </a:rPr>
              <a:t>P(casualty)</a:t>
            </a:r>
          </a:p>
          <a:p>
            <a:r>
              <a:rPr lang="en-US" dirty="0">
                <a:solidFill>
                  <a:srgbClr val="00B0F0"/>
                </a:solidFill>
              </a:rPr>
              <a:t>4.7 e-7</a:t>
            </a:r>
          </a:p>
        </p:txBody>
      </p:sp>
      <p:sp>
        <p:nvSpPr>
          <p:cNvPr id="25" name="Oval 24">
            <a:extLst>
              <a:ext uri="{FF2B5EF4-FFF2-40B4-BE49-F238E27FC236}">
                <a16:creationId xmlns:a16="http://schemas.microsoft.com/office/drawing/2014/main" id="{5FF2AA55-3C89-6272-38C9-6FAF86C1F3B3}"/>
              </a:ext>
            </a:extLst>
          </p:cNvPr>
          <p:cNvSpPr/>
          <p:nvPr/>
        </p:nvSpPr>
        <p:spPr>
          <a:xfrm>
            <a:off x="5407970" y="2708312"/>
            <a:ext cx="604083" cy="334016"/>
          </a:xfrm>
          <a:prstGeom prst="ellipse">
            <a:avLst/>
          </a:prstGeom>
          <a:noFill/>
          <a:ln>
            <a:solidFill>
              <a:srgbClr val="00B0F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4CE9D13-AE74-3B09-A849-F14004D7750F}"/>
              </a:ext>
            </a:extLst>
          </p:cNvPr>
          <p:cNvSpPr txBox="1"/>
          <p:nvPr/>
        </p:nvSpPr>
        <p:spPr>
          <a:xfrm>
            <a:off x="9191554" y="1828395"/>
            <a:ext cx="1663979" cy="923330"/>
          </a:xfrm>
          <a:prstGeom prst="rect">
            <a:avLst/>
          </a:prstGeom>
          <a:noFill/>
        </p:spPr>
        <p:txBody>
          <a:bodyPr wrap="square" rtlCol="0">
            <a:spAutoFit/>
          </a:bodyPr>
          <a:lstStyle/>
          <a:p>
            <a:r>
              <a:rPr lang="en-US" dirty="0">
                <a:solidFill>
                  <a:srgbClr val="00B0F0"/>
                </a:solidFill>
              </a:rPr>
              <a:t>Likelihood of effect</a:t>
            </a:r>
          </a:p>
          <a:p>
            <a:r>
              <a:rPr lang="en-US" dirty="0">
                <a:solidFill>
                  <a:srgbClr val="00B0F0"/>
                </a:solidFill>
              </a:rPr>
              <a:t>1.23 e-10</a:t>
            </a:r>
          </a:p>
        </p:txBody>
      </p:sp>
      <p:cxnSp>
        <p:nvCxnSpPr>
          <p:cNvPr id="27" name="Straight Arrow Connector 26">
            <a:extLst>
              <a:ext uri="{FF2B5EF4-FFF2-40B4-BE49-F238E27FC236}">
                <a16:creationId xmlns:a16="http://schemas.microsoft.com/office/drawing/2014/main" id="{53154466-009C-8316-8F70-F03244B23BA2}"/>
              </a:ext>
            </a:extLst>
          </p:cNvPr>
          <p:cNvCxnSpPr>
            <a:cxnSpLocks/>
            <a:stCxn id="25" idx="6"/>
            <a:endCxn id="26" idx="1"/>
          </p:cNvCxnSpPr>
          <p:nvPr/>
        </p:nvCxnSpPr>
        <p:spPr>
          <a:xfrm flipV="1">
            <a:off x="6012053" y="2290060"/>
            <a:ext cx="3179501" cy="585260"/>
          </a:xfrm>
          <a:prstGeom prst="straightConnector1">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28" name="Rectangle 27">
            <a:extLst>
              <a:ext uri="{FF2B5EF4-FFF2-40B4-BE49-F238E27FC236}">
                <a16:creationId xmlns:a16="http://schemas.microsoft.com/office/drawing/2014/main" id="{E376F24E-3E9C-D288-2C6F-7175919B761A}"/>
              </a:ext>
            </a:extLst>
          </p:cNvPr>
          <p:cNvSpPr/>
          <p:nvPr/>
        </p:nvSpPr>
        <p:spPr>
          <a:xfrm>
            <a:off x="8627531" y="3149171"/>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0EC1C577-63D8-32A1-0DC3-5CB4A4E0E1FE}"/>
              </a:ext>
            </a:extLst>
          </p:cNvPr>
          <p:cNvSpPr/>
          <p:nvPr/>
        </p:nvSpPr>
        <p:spPr>
          <a:xfrm>
            <a:off x="8627530" y="3559804"/>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9C17F14E-E218-B67C-6F9A-B456BCDDD480}"/>
              </a:ext>
            </a:extLst>
          </p:cNvPr>
          <p:cNvSpPr txBox="1"/>
          <p:nvPr/>
        </p:nvSpPr>
        <p:spPr>
          <a:xfrm>
            <a:off x="8987364" y="3354487"/>
            <a:ext cx="614527" cy="369332"/>
          </a:xfrm>
          <a:prstGeom prst="rect">
            <a:avLst/>
          </a:prstGeom>
          <a:noFill/>
        </p:spPr>
        <p:txBody>
          <a:bodyPr wrap="none" rtlCol="0">
            <a:spAutoFit/>
          </a:bodyPr>
          <a:lstStyle/>
          <a:p>
            <a:r>
              <a:rPr lang="en-US" dirty="0">
                <a:solidFill>
                  <a:schemeClr val="bg1"/>
                </a:solidFill>
              </a:rPr>
              <a:t>1e-1</a:t>
            </a:r>
          </a:p>
        </p:txBody>
      </p:sp>
      <p:sp>
        <p:nvSpPr>
          <p:cNvPr id="31" name="TextBox 30">
            <a:extLst>
              <a:ext uri="{FF2B5EF4-FFF2-40B4-BE49-F238E27FC236}">
                <a16:creationId xmlns:a16="http://schemas.microsoft.com/office/drawing/2014/main" id="{513B9C4B-5E41-FB37-8E3C-EBB5D2D54DD8}"/>
              </a:ext>
            </a:extLst>
          </p:cNvPr>
          <p:cNvSpPr txBox="1"/>
          <p:nvPr/>
        </p:nvSpPr>
        <p:spPr>
          <a:xfrm>
            <a:off x="8987364" y="3786802"/>
            <a:ext cx="631904" cy="369332"/>
          </a:xfrm>
          <a:prstGeom prst="rect">
            <a:avLst/>
          </a:prstGeom>
          <a:noFill/>
        </p:spPr>
        <p:txBody>
          <a:bodyPr wrap="none" rtlCol="0">
            <a:spAutoFit/>
          </a:bodyPr>
          <a:lstStyle/>
          <a:p>
            <a:r>
              <a:rPr lang="en-US" dirty="0">
                <a:solidFill>
                  <a:schemeClr val="bg1"/>
                </a:solidFill>
              </a:rPr>
              <a:t>1e-2</a:t>
            </a:r>
          </a:p>
        </p:txBody>
      </p:sp>
      <p:sp>
        <p:nvSpPr>
          <p:cNvPr id="32" name="Rectangle 31">
            <a:extLst>
              <a:ext uri="{FF2B5EF4-FFF2-40B4-BE49-F238E27FC236}">
                <a16:creationId xmlns:a16="http://schemas.microsoft.com/office/drawing/2014/main" id="{BCEA72DC-11D7-30C9-7318-B2BA8A754F6C}"/>
              </a:ext>
            </a:extLst>
          </p:cNvPr>
          <p:cNvSpPr/>
          <p:nvPr/>
        </p:nvSpPr>
        <p:spPr>
          <a:xfrm>
            <a:off x="8627531" y="3970437"/>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BD829BF-F268-E032-4C1C-EA0E5299B927}"/>
              </a:ext>
            </a:extLst>
          </p:cNvPr>
          <p:cNvSpPr/>
          <p:nvPr/>
        </p:nvSpPr>
        <p:spPr>
          <a:xfrm>
            <a:off x="8627530" y="4381070"/>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373AA44-90A5-16E1-07DA-00FE70C98190}"/>
              </a:ext>
            </a:extLst>
          </p:cNvPr>
          <p:cNvSpPr txBox="1"/>
          <p:nvPr/>
        </p:nvSpPr>
        <p:spPr>
          <a:xfrm>
            <a:off x="8987364" y="4175753"/>
            <a:ext cx="631904" cy="369332"/>
          </a:xfrm>
          <a:prstGeom prst="rect">
            <a:avLst/>
          </a:prstGeom>
          <a:noFill/>
        </p:spPr>
        <p:txBody>
          <a:bodyPr wrap="none" rtlCol="0">
            <a:spAutoFit/>
          </a:bodyPr>
          <a:lstStyle/>
          <a:p>
            <a:r>
              <a:rPr lang="en-US" dirty="0">
                <a:solidFill>
                  <a:schemeClr val="bg1"/>
                </a:solidFill>
              </a:rPr>
              <a:t>1e-3</a:t>
            </a:r>
          </a:p>
        </p:txBody>
      </p:sp>
      <p:sp>
        <p:nvSpPr>
          <p:cNvPr id="35" name="TextBox 34">
            <a:extLst>
              <a:ext uri="{FF2B5EF4-FFF2-40B4-BE49-F238E27FC236}">
                <a16:creationId xmlns:a16="http://schemas.microsoft.com/office/drawing/2014/main" id="{CA2755BA-F0B7-BD5A-C9EF-979AF02C435F}"/>
              </a:ext>
            </a:extLst>
          </p:cNvPr>
          <p:cNvSpPr txBox="1"/>
          <p:nvPr/>
        </p:nvSpPr>
        <p:spPr>
          <a:xfrm>
            <a:off x="8987364" y="4608068"/>
            <a:ext cx="631904" cy="369332"/>
          </a:xfrm>
          <a:prstGeom prst="rect">
            <a:avLst/>
          </a:prstGeom>
          <a:noFill/>
        </p:spPr>
        <p:txBody>
          <a:bodyPr wrap="none" rtlCol="0">
            <a:spAutoFit/>
          </a:bodyPr>
          <a:lstStyle/>
          <a:p>
            <a:r>
              <a:rPr lang="en-US" dirty="0">
                <a:solidFill>
                  <a:schemeClr val="bg1"/>
                </a:solidFill>
              </a:rPr>
              <a:t>1e-4</a:t>
            </a:r>
          </a:p>
        </p:txBody>
      </p:sp>
      <p:sp>
        <p:nvSpPr>
          <p:cNvPr id="36" name="Rectangle 35">
            <a:extLst>
              <a:ext uri="{FF2B5EF4-FFF2-40B4-BE49-F238E27FC236}">
                <a16:creationId xmlns:a16="http://schemas.microsoft.com/office/drawing/2014/main" id="{9C5BD519-9265-4303-6E5E-AE4D4AEA70E1}"/>
              </a:ext>
            </a:extLst>
          </p:cNvPr>
          <p:cNvSpPr/>
          <p:nvPr/>
        </p:nvSpPr>
        <p:spPr>
          <a:xfrm>
            <a:off x="8627531" y="4790013"/>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FC1D2FB5-2B9A-7E8A-86A4-858BB5CEB1BF}"/>
              </a:ext>
            </a:extLst>
          </p:cNvPr>
          <p:cNvSpPr/>
          <p:nvPr/>
        </p:nvSpPr>
        <p:spPr>
          <a:xfrm>
            <a:off x="8627530" y="5200646"/>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D0E0478A-B65A-8F84-F135-82FF34BCCF85}"/>
              </a:ext>
            </a:extLst>
          </p:cNvPr>
          <p:cNvSpPr txBox="1"/>
          <p:nvPr/>
        </p:nvSpPr>
        <p:spPr>
          <a:xfrm>
            <a:off x="8987364" y="4995329"/>
            <a:ext cx="631904" cy="369332"/>
          </a:xfrm>
          <a:prstGeom prst="rect">
            <a:avLst/>
          </a:prstGeom>
          <a:noFill/>
        </p:spPr>
        <p:txBody>
          <a:bodyPr wrap="none" rtlCol="0">
            <a:spAutoFit/>
          </a:bodyPr>
          <a:lstStyle/>
          <a:p>
            <a:r>
              <a:rPr lang="en-US" dirty="0">
                <a:solidFill>
                  <a:schemeClr val="bg1"/>
                </a:solidFill>
              </a:rPr>
              <a:t>1e-5</a:t>
            </a:r>
          </a:p>
        </p:txBody>
      </p:sp>
      <p:sp>
        <p:nvSpPr>
          <p:cNvPr id="39" name="TextBox 38">
            <a:extLst>
              <a:ext uri="{FF2B5EF4-FFF2-40B4-BE49-F238E27FC236}">
                <a16:creationId xmlns:a16="http://schemas.microsoft.com/office/drawing/2014/main" id="{1617D10B-C197-D163-43D7-C0FC6D6A4A8D}"/>
              </a:ext>
            </a:extLst>
          </p:cNvPr>
          <p:cNvSpPr txBox="1"/>
          <p:nvPr/>
        </p:nvSpPr>
        <p:spPr>
          <a:xfrm>
            <a:off x="8987364" y="5427644"/>
            <a:ext cx="631904" cy="369332"/>
          </a:xfrm>
          <a:prstGeom prst="rect">
            <a:avLst/>
          </a:prstGeom>
          <a:noFill/>
        </p:spPr>
        <p:txBody>
          <a:bodyPr wrap="none" rtlCol="0">
            <a:spAutoFit/>
          </a:bodyPr>
          <a:lstStyle/>
          <a:p>
            <a:r>
              <a:rPr lang="en-US" dirty="0">
                <a:solidFill>
                  <a:schemeClr val="bg1"/>
                </a:solidFill>
              </a:rPr>
              <a:t>1e-6</a:t>
            </a:r>
          </a:p>
        </p:txBody>
      </p:sp>
      <p:sp>
        <p:nvSpPr>
          <p:cNvPr id="40" name="Rectangle 39">
            <a:extLst>
              <a:ext uri="{FF2B5EF4-FFF2-40B4-BE49-F238E27FC236}">
                <a16:creationId xmlns:a16="http://schemas.microsoft.com/office/drawing/2014/main" id="{D5C6AD47-938B-B83D-CE1F-42457F72DAD0}"/>
              </a:ext>
            </a:extLst>
          </p:cNvPr>
          <p:cNvSpPr/>
          <p:nvPr/>
        </p:nvSpPr>
        <p:spPr>
          <a:xfrm>
            <a:off x="8627531" y="5609589"/>
            <a:ext cx="410633" cy="410633"/>
          </a:xfrm>
          <a:prstGeom prst="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9E35A1B-F5A3-F8F6-3F77-E9E3B9F37C8F}"/>
              </a:ext>
            </a:extLst>
          </p:cNvPr>
          <p:cNvSpPr/>
          <p:nvPr/>
        </p:nvSpPr>
        <p:spPr>
          <a:xfrm>
            <a:off x="8627530" y="6020222"/>
            <a:ext cx="410633" cy="410633"/>
          </a:xfrm>
          <a:prstGeom prst="rec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3A1EE8E0-D206-5EF6-6537-4F786A2F214B}"/>
              </a:ext>
            </a:extLst>
          </p:cNvPr>
          <p:cNvSpPr txBox="1"/>
          <p:nvPr/>
        </p:nvSpPr>
        <p:spPr>
          <a:xfrm>
            <a:off x="8987364" y="5814905"/>
            <a:ext cx="623248" cy="369332"/>
          </a:xfrm>
          <a:prstGeom prst="rect">
            <a:avLst/>
          </a:prstGeom>
          <a:noFill/>
        </p:spPr>
        <p:txBody>
          <a:bodyPr wrap="none" rtlCol="0">
            <a:spAutoFit/>
          </a:bodyPr>
          <a:lstStyle/>
          <a:p>
            <a:r>
              <a:rPr lang="en-US" dirty="0">
                <a:solidFill>
                  <a:schemeClr val="bg1"/>
                </a:solidFill>
              </a:rPr>
              <a:t>1e-7</a:t>
            </a:r>
          </a:p>
        </p:txBody>
      </p:sp>
      <p:sp>
        <p:nvSpPr>
          <p:cNvPr id="43" name="TextBox 42">
            <a:extLst>
              <a:ext uri="{FF2B5EF4-FFF2-40B4-BE49-F238E27FC236}">
                <a16:creationId xmlns:a16="http://schemas.microsoft.com/office/drawing/2014/main" id="{FE22C675-AB13-CBDC-6CE3-15C39B813451}"/>
              </a:ext>
            </a:extLst>
          </p:cNvPr>
          <p:cNvSpPr txBox="1"/>
          <p:nvPr/>
        </p:nvSpPr>
        <p:spPr>
          <a:xfrm>
            <a:off x="8987364" y="6247220"/>
            <a:ext cx="631904" cy="369332"/>
          </a:xfrm>
          <a:prstGeom prst="rect">
            <a:avLst/>
          </a:prstGeom>
          <a:noFill/>
        </p:spPr>
        <p:txBody>
          <a:bodyPr wrap="none" rtlCol="0">
            <a:spAutoFit/>
          </a:bodyPr>
          <a:lstStyle/>
          <a:p>
            <a:r>
              <a:rPr lang="en-US" dirty="0">
                <a:solidFill>
                  <a:schemeClr val="bg1"/>
                </a:solidFill>
              </a:rPr>
              <a:t>1e-8</a:t>
            </a:r>
          </a:p>
        </p:txBody>
      </p:sp>
      <p:sp>
        <p:nvSpPr>
          <p:cNvPr id="44" name="Rectangle 43">
            <a:extLst>
              <a:ext uri="{FF2B5EF4-FFF2-40B4-BE49-F238E27FC236}">
                <a16:creationId xmlns:a16="http://schemas.microsoft.com/office/drawing/2014/main" id="{B450758D-7A77-89AE-CD02-9082587624E0}"/>
              </a:ext>
            </a:extLst>
          </p:cNvPr>
          <p:cNvSpPr/>
          <p:nvPr/>
        </p:nvSpPr>
        <p:spPr>
          <a:xfrm>
            <a:off x="10858581" y="1913699"/>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79E7F52-7A12-D848-E432-155270F6C964}"/>
              </a:ext>
            </a:extLst>
          </p:cNvPr>
          <p:cNvSpPr/>
          <p:nvPr/>
        </p:nvSpPr>
        <p:spPr>
          <a:xfrm>
            <a:off x="10858580" y="2324332"/>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8B296666-BABE-17CE-4399-5B23F95514E6}"/>
              </a:ext>
            </a:extLst>
          </p:cNvPr>
          <p:cNvSpPr txBox="1"/>
          <p:nvPr/>
        </p:nvSpPr>
        <p:spPr>
          <a:xfrm>
            <a:off x="11218414" y="2119015"/>
            <a:ext cx="614527" cy="369332"/>
          </a:xfrm>
          <a:prstGeom prst="rect">
            <a:avLst/>
          </a:prstGeom>
          <a:noFill/>
        </p:spPr>
        <p:txBody>
          <a:bodyPr wrap="none" rtlCol="0">
            <a:spAutoFit/>
          </a:bodyPr>
          <a:lstStyle/>
          <a:p>
            <a:r>
              <a:rPr lang="en-US" dirty="0">
                <a:solidFill>
                  <a:schemeClr val="bg1"/>
                </a:solidFill>
              </a:rPr>
              <a:t>1e-1</a:t>
            </a:r>
          </a:p>
        </p:txBody>
      </p:sp>
      <p:sp>
        <p:nvSpPr>
          <p:cNvPr id="47" name="TextBox 46">
            <a:extLst>
              <a:ext uri="{FF2B5EF4-FFF2-40B4-BE49-F238E27FC236}">
                <a16:creationId xmlns:a16="http://schemas.microsoft.com/office/drawing/2014/main" id="{C3F285E3-018E-C3FA-986D-9679BCAC8218}"/>
              </a:ext>
            </a:extLst>
          </p:cNvPr>
          <p:cNvSpPr txBox="1"/>
          <p:nvPr/>
        </p:nvSpPr>
        <p:spPr>
          <a:xfrm>
            <a:off x="11218414" y="2551330"/>
            <a:ext cx="631904" cy="369332"/>
          </a:xfrm>
          <a:prstGeom prst="rect">
            <a:avLst/>
          </a:prstGeom>
          <a:noFill/>
        </p:spPr>
        <p:txBody>
          <a:bodyPr wrap="none" rtlCol="0">
            <a:spAutoFit/>
          </a:bodyPr>
          <a:lstStyle/>
          <a:p>
            <a:r>
              <a:rPr lang="en-US" dirty="0">
                <a:solidFill>
                  <a:schemeClr val="bg1"/>
                </a:solidFill>
              </a:rPr>
              <a:t>1e-2</a:t>
            </a:r>
          </a:p>
        </p:txBody>
      </p:sp>
      <p:sp>
        <p:nvSpPr>
          <p:cNvPr id="48" name="Rectangle 47">
            <a:extLst>
              <a:ext uri="{FF2B5EF4-FFF2-40B4-BE49-F238E27FC236}">
                <a16:creationId xmlns:a16="http://schemas.microsoft.com/office/drawing/2014/main" id="{4A6CEAA4-054C-7AA5-9C85-19AE1438363C}"/>
              </a:ext>
            </a:extLst>
          </p:cNvPr>
          <p:cNvSpPr/>
          <p:nvPr/>
        </p:nvSpPr>
        <p:spPr>
          <a:xfrm>
            <a:off x="10858581" y="2734965"/>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4BD2EA2F-3C62-4CDC-1BB5-BE090679C2F9}"/>
              </a:ext>
            </a:extLst>
          </p:cNvPr>
          <p:cNvSpPr/>
          <p:nvPr/>
        </p:nvSpPr>
        <p:spPr>
          <a:xfrm>
            <a:off x="10858580" y="3145598"/>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FCAD7EB6-F90B-C740-1B5F-BD58D28BE274}"/>
              </a:ext>
            </a:extLst>
          </p:cNvPr>
          <p:cNvSpPr txBox="1"/>
          <p:nvPr/>
        </p:nvSpPr>
        <p:spPr>
          <a:xfrm>
            <a:off x="11218414" y="2940281"/>
            <a:ext cx="631904" cy="369332"/>
          </a:xfrm>
          <a:prstGeom prst="rect">
            <a:avLst/>
          </a:prstGeom>
          <a:noFill/>
        </p:spPr>
        <p:txBody>
          <a:bodyPr wrap="none" rtlCol="0">
            <a:spAutoFit/>
          </a:bodyPr>
          <a:lstStyle/>
          <a:p>
            <a:r>
              <a:rPr lang="en-US" dirty="0">
                <a:solidFill>
                  <a:schemeClr val="bg1"/>
                </a:solidFill>
              </a:rPr>
              <a:t>1e-3</a:t>
            </a:r>
          </a:p>
        </p:txBody>
      </p:sp>
      <p:sp>
        <p:nvSpPr>
          <p:cNvPr id="51" name="TextBox 50">
            <a:extLst>
              <a:ext uri="{FF2B5EF4-FFF2-40B4-BE49-F238E27FC236}">
                <a16:creationId xmlns:a16="http://schemas.microsoft.com/office/drawing/2014/main" id="{B8589464-E121-3C38-EC10-BAA0AFBB05E0}"/>
              </a:ext>
            </a:extLst>
          </p:cNvPr>
          <p:cNvSpPr txBox="1"/>
          <p:nvPr/>
        </p:nvSpPr>
        <p:spPr>
          <a:xfrm>
            <a:off x="11218414" y="3372596"/>
            <a:ext cx="631904" cy="369332"/>
          </a:xfrm>
          <a:prstGeom prst="rect">
            <a:avLst/>
          </a:prstGeom>
          <a:noFill/>
        </p:spPr>
        <p:txBody>
          <a:bodyPr wrap="none" rtlCol="0">
            <a:spAutoFit/>
          </a:bodyPr>
          <a:lstStyle/>
          <a:p>
            <a:r>
              <a:rPr lang="en-US" dirty="0">
                <a:solidFill>
                  <a:schemeClr val="bg1"/>
                </a:solidFill>
              </a:rPr>
              <a:t>1e-4</a:t>
            </a:r>
          </a:p>
        </p:txBody>
      </p:sp>
      <p:sp>
        <p:nvSpPr>
          <p:cNvPr id="52" name="Rectangle 51">
            <a:extLst>
              <a:ext uri="{FF2B5EF4-FFF2-40B4-BE49-F238E27FC236}">
                <a16:creationId xmlns:a16="http://schemas.microsoft.com/office/drawing/2014/main" id="{4C066742-17A8-56A3-ECC9-4B9D1D1D3CED}"/>
              </a:ext>
            </a:extLst>
          </p:cNvPr>
          <p:cNvSpPr/>
          <p:nvPr/>
        </p:nvSpPr>
        <p:spPr>
          <a:xfrm>
            <a:off x="10858581" y="3554541"/>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4D7DBE0F-7C25-4CEA-D9CF-FCFE166B444E}"/>
              </a:ext>
            </a:extLst>
          </p:cNvPr>
          <p:cNvSpPr/>
          <p:nvPr/>
        </p:nvSpPr>
        <p:spPr>
          <a:xfrm>
            <a:off x="10858580" y="3965174"/>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610EED3E-D5F5-DD48-BF28-C711E5D97392}"/>
              </a:ext>
            </a:extLst>
          </p:cNvPr>
          <p:cNvSpPr txBox="1"/>
          <p:nvPr/>
        </p:nvSpPr>
        <p:spPr>
          <a:xfrm>
            <a:off x="11218414" y="3759857"/>
            <a:ext cx="631904" cy="369332"/>
          </a:xfrm>
          <a:prstGeom prst="rect">
            <a:avLst/>
          </a:prstGeom>
          <a:noFill/>
        </p:spPr>
        <p:txBody>
          <a:bodyPr wrap="none" rtlCol="0">
            <a:spAutoFit/>
          </a:bodyPr>
          <a:lstStyle/>
          <a:p>
            <a:r>
              <a:rPr lang="en-US" dirty="0">
                <a:solidFill>
                  <a:schemeClr val="bg1"/>
                </a:solidFill>
              </a:rPr>
              <a:t>1e-5</a:t>
            </a:r>
          </a:p>
        </p:txBody>
      </p:sp>
      <p:sp>
        <p:nvSpPr>
          <p:cNvPr id="55" name="TextBox 54">
            <a:extLst>
              <a:ext uri="{FF2B5EF4-FFF2-40B4-BE49-F238E27FC236}">
                <a16:creationId xmlns:a16="http://schemas.microsoft.com/office/drawing/2014/main" id="{6929606E-8494-7550-204A-E19A43DA38EA}"/>
              </a:ext>
            </a:extLst>
          </p:cNvPr>
          <p:cNvSpPr txBox="1"/>
          <p:nvPr/>
        </p:nvSpPr>
        <p:spPr>
          <a:xfrm>
            <a:off x="11218414" y="4192172"/>
            <a:ext cx="631904" cy="369332"/>
          </a:xfrm>
          <a:prstGeom prst="rect">
            <a:avLst/>
          </a:prstGeom>
          <a:noFill/>
        </p:spPr>
        <p:txBody>
          <a:bodyPr wrap="none" rtlCol="0">
            <a:spAutoFit/>
          </a:bodyPr>
          <a:lstStyle/>
          <a:p>
            <a:r>
              <a:rPr lang="en-US" dirty="0">
                <a:solidFill>
                  <a:schemeClr val="bg1"/>
                </a:solidFill>
              </a:rPr>
              <a:t>1e-6</a:t>
            </a:r>
          </a:p>
        </p:txBody>
      </p:sp>
      <p:sp>
        <p:nvSpPr>
          <p:cNvPr id="56" name="Rectangle 55">
            <a:extLst>
              <a:ext uri="{FF2B5EF4-FFF2-40B4-BE49-F238E27FC236}">
                <a16:creationId xmlns:a16="http://schemas.microsoft.com/office/drawing/2014/main" id="{D9C61EF2-5F79-F6FB-CC23-58E00B39CC3C}"/>
              </a:ext>
            </a:extLst>
          </p:cNvPr>
          <p:cNvSpPr/>
          <p:nvPr/>
        </p:nvSpPr>
        <p:spPr>
          <a:xfrm>
            <a:off x="10858581" y="4374117"/>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3DD94A2-5E84-430D-E315-14E48CDBDA9C}"/>
              </a:ext>
            </a:extLst>
          </p:cNvPr>
          <p:cNvSpPr/>
          <p:nvPr/>
        </p:nvSpPr>
        <p:spPr>
          <a:xfrm>
            <a:off x="10858580" y="4784750"/>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Box 57">
            <a:extLst>
              <a:ext uri="{FF2B5EF4-FFF2-40B4-BE49-F238E27FC236}">
                <a16:creationId xmlns:a16="http://schemas.microsoft.com/office/drawing/2014/main" id="{72EFC663-CE62-B61E-8CC6-1DACFDE759EC}"/>
              </a:ext>
            </a:extLst>
          </p:cNvPr>
          <p:cNvSpPr txBox="1"/>
          <p:nvPr/>
        </p:nvSpPr>
        <p:spPr>
          <a:xfrm>
            <a:off x="11218414" y="4579433"/>
            <a:ext cx="623248" cy="369332"/>
          </a:xfrm>
          <a:prstGeom prst="rect">
            <a:avLst/>
          </a:prstGeom>
          <a:noFill/>
        </p:spPr>
        <p:txBody>
          <a:bodyPr wrap="none" rtlCol="0">
            <a:spAutoFit/>
          </a:bodyPr>
          <a:lstStyle/>
          <a:p>
            <a:r>
              <a:rPr lang="en-US" dirty="0">
                <a:solidFill>
                  <a:schemeClr val="bg1"/>
                </a:solidFill>
              </a:rPr>
              <a:t>1e-7</a:t>
            </a:r>
          </a:p>
        </p:txBody>
      </p:sp>
      <p:sp>
        <p:nvSpPr>
          <p:cNvPr id="59" name="TextBox 58">
            <a:extLst>
              <a:ext uri="{FF2B5EF4-FFF2-40B4-BE49-F238E27FC236}">
                <a16:creationId xmlns:a16="http://schemas.microsoft.com/office/drawing/2014/main" id="{A22BA143-29C6-DC56-D9AE-476769210F42}"/>
              </a:ext>
            </a:extLst>
          </p:cNvPr>
          <p:cNvSpPr txBox="1"/>
          <p:nvPr/>
        </p:nvSpPr>
        <p:spPr>
          <a:xfrm>
            <a:off x="11218414" y="5011748"/>
            <a:ext cx="631904" cy="369332"/>
          </a:xfrm>
          <a:prstGeom prst="rect">
            <a:avLst/>
          </a:prstGeom>
          <a:noFill/>
        </p:spPr>
        <p:txBody>
          <a:bodyPr wrap="none" rtlCol="0">
            <a:spAutoFit/>
          </a:bodyPr>
          <a:lstStyle/>
          <a:p>
            <a:r>
              <a:rPr lang="en-US" dirty="0">
                <a:solidFill>
                  <a:schemeClr val="bg1"/>
                </a:solidFill>
              </a:rPr>
              <a:t>1e-8</a:t>
            </a:r>
          </a:p>
        </p:txBody>
      </p:sp>
      <p:sp>
        <p:nvSpPr>
          <p:cNvPr id="60" name="Rectangle 59">
            <a:extLst>
              <a:ext uri="{FF2B5EF4-FFF2-40B4-BE49-F238E27FC236}">
                <a16:creationId xmlns:a16="http://schemas.microsoft.com/office/drawing/2014/main" id="{4ABE6CB4-97A2-E676-B715-F45349BBB98D}"/>
              </a:ext>
            </a:extLst>
          </p:cNvPr>
          <p:cNvSpPr/>
          <p:nvPr/>
        </p:nvSpPr>
        <p:spPr>
          <a:xfrm>
            <a:off x="10858580" y="5193693"/>
            <a:ext cx="410633" cy="410633"/>
          </a:xfrm>
          <a:prstGeom prst="rect">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CEC9393A-A262-BEC3-A01B-CD9836256B22}"/>
              </a:ext>
            </a:extLst>
          </p:cNvPr>
          <p:cNvSpPr txBox="1"/>
          <p:nvPr/>
        </p:nvSpPr>
        <p:spPr>
          <a:xfrm>
            <a:off x="11218414" y="5420691"/>
            <a:ext cx="631904" cy="369332"/>
          </a:xfrm>
          <a:prstGeom prst="rect">
            <a:avLst/>
          </a:prstGeom>
          <a:noFill/>
        </p:spPr>
        <p:txBody>
          <a:bodyPr wrap="none" rtlCol="0">
            <a:spAutoFit/>
          </a:bodyPr>
          <a:lstStyle/>
          <a:p>
            <a:r>
              <a:rPr lang="en-US" dirty="0">
                <a:solidFill>
                  <a:schemeClr val="bg1"/>
                </a:solidFill>
              </a:rPr>
              <a:t>1e-9</a:t>
            </a:r>
          </a:p>
        </p:txBody>
      </p:sp>
      <p:sp>
        <p:nvSpPr>
          <p:cNvPr id="62" name="Rectangle 61">
            <a:extLst>
              <a:ext uri="{FF2B5EF4-FFF2-40B4-BE49-F238E27FC236}">
                <a16:creationId xmlns:a16="http://schemas.microsoft.com/office/drawing/2014/main" id="{B983CB2E-8F03-1312-C246-80925901EF82}"/>
              </a:ext>
            </a:extLst>
          </p:cNvPr>
          <p:cNvSpPr/>
          <p:nvPr/>
        </p:nvSpPr>
        <p:spPr>
          <a:xfrm>
            <a:off x="10858580" y="5602636"/>
            <a:ext cx="410633" cy="410633"/>
          </a:xfrm>
          <a:prstGeom prst="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2801B4EF-14AA-9270-1A92-B6EF3EF2248A}"/>
              </a:ext>
            </a:extLst>
          </p:cNvPr>
          <p:cNvSpPr txBox="1"/>
          <p:nvPr/>
        </p:nvSpPr>
        <p:spPr>
          <a:xfrm>
            <a:off x="11218413" y="5807952"/>
            <a:ext cx="737959" cy="369332"/>
          </a:xfrm>
          <a:prstGeom prst="rect">
            <a:avLst/>
          </a:prstGeom>
          <a:noFill/>
        </p:spPr>
        <p:txBody>
          <a:bodyPr wrap="none" rtlCol="0">
            <a:spAutoFit/>
          </a:bodyPr>
          <a:lstStyle/>
          <a:p>
            <a:r>
              <a:rPr lang="en-US" dirty="0">
                <a:solidFill>
                  <a:schemeClr val="bg1"/>
                </a:solidFill>
              </a:rPr>
              <a:t>1e-10</a:t>
            </a:r>
          </a:p>
        </p:txBody>
      </p:sp>
      <p:sp>
        <p:nvSpPr>
          <p:cNvPr id="64" name="Rectangle 63">
            <a:extLst>
              <a:ext uri="{FF2B5EF4-FFF2-40B4-BE49-F238E27FC236}">
                <a16:creationId xmlns:a16="http://schemas.microsoft.com/office/drawing/2014/main" id="{9A7467DF-FC94-9468-9AAC-4EEC9BBC7346}"/>
              </a:ext>
            </a:extLst>
          </p:cNvPr>
          <p:cNvSpPr/>
          <p:nvPr/>
        </p:nvSpPr>
        <p:spPr>
          <a:xfrm>
            <a:off x="10858580" y="6020222"/>
            <a:ext cx="410633" cy="410633"/>
          </a:xfrm>
          <a:prstGeom prst="rect">
            <a:avLst/>
          </a:prstGeom>
          <a:solidFill>
            <a:srgbClr val="00B05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4C560D5A-CA93-BE90-39AE-EA09C3B60C87}"/>
              </a:ext>
            </a:extLst>
          </p:cNvPr>
          <p:cNvSpPr txBox="1"/>
          <p:nvPr/>
        </p:nvSpPr>
        <p:spPr>
          <a:xfrm>
            <a:off x="11218413" y="6260453"/>
            <a:ext cx="737959" cy="369332"/>
          </a:xfrm>
          <a:prstGeom prst="rect">
            <a:avLst/>
          </a:prstGeom>
          <a:noFill/>
        </p:spPr>
        <p:txBody>
          <a:bodyPr wrap="none" rtlCol="0">
            <a:spAutoFit/>
          </a:bodyPr>
          <a:lstStyle/>
          <a:p>
            <a:r>
              <a:rPr lang="en-US" dirty="0">
                <a:solidFill>
                  <a:schemeClr val="bg1"/>
                </a:solidFill>
              </a:rPr>
              <a:t>1e-11</a:t>
            </a:r>
          </a:p>
        </p:txBody>
      </p:sp>
      <p:sp>
        <p:nvSpPr>
          <p:cNvPr id="66" name="Star: 5 Points 65">
            <a:extLst>
              <a:ext uri="{FF2B5EF4-FFF2-40B4-BE49-F238E27FC236}">
                <a16:creationId xmlns:a16="http://schemas.microsoft.com/office/drawing/2014/main" id="{83AB15B9-F72A-40BB-DC43-A945EEB20C98}"/>
              </a:ext>
            </a:extLst>
          </p:cNvPr>
          <p:cNvSpPr/>
          <p:nvPr/>
        </p:nvSpPr>
        <p:spPr>
          <a:xfrm>
            <a:off x="8762996" y="5710767"/>
            <a:ext cx="139700" cy="14544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Connector: Elbow 66">
            <a:extLst>
              <a:ext uri="{FF2B5EF4-FFF2-40B4-BE49-F238E27FC236}">
                <a16:creationId xmlns:a16="http://schemas.microsoft.com/office/drawing/2014/main" id="{EB3710AD-3BFE-6EEF-8D3B-1C06DB39AA19}"/>
              </a:ext>
            </a:extLst>
          </p:cNvPr>
          <p:cNvCxnSpPr>
            <a:cxnSpLocks/>
            <a:stCxn id="24" idx="2"/>
            <a:endCxn id="66" idx="1"/>
          </p:cNvCxnSpPr>
          <p:nvPr/>
        </p:nvCxnSpPr>
        <p:spPr>
          <a:xfrm rot="16200000" flipH="1">
            <a:off x="7320816" y="4324139"/>
            <a:ext cx="2096343" cy="788018"/>
          </a:xfrm>
          <a:prstGeom prst="bentConnector2">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68" name="Star: 5 Points 67">
            <a:extLst>
              <a:ext uri="{FF2B5EF4-FFF2-40B4-BE49-F238E27FC236}">
                <a16:creationId xmlns:a16="http://schemas.microsoft.com/office/drawing/2014/main" id="{83B8BDA1-E0A3-6D74-CD93-D16FD00555C0}"/>
              </a:ext>
            </a:extLst>
          </p:cNvPr>
          <p:cNvSpPr/>
          <p:nvPr/>
        </p:nvSpPr>
        <p:spPr>
          <a:xfrm>
            <a:off x="10994046" y="5847178"/>
            <a:ext cx="139700" cy="14544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9" name="Connector: Elbow 68">
            <a:extLst>
              <a:ext uri="{FF2B5EF4-FFF2-40B4-BE49-F238E27FC236}">
                <a16:creationId xmlns:a16="http://schemas.microsoft.com/office/drawing/2014/main" id="{D17D5C1A-D7A1-8944-B149-3E7750A339A9}"/>
              </a:ext>
            </a:extLst>
          </p:cNvPr>
          <p:cNvCxnSpPr>
            <a:cxnSpLocks/>
            <a:stCxn id="26" idx="2"/>
            <a:endCxn id="68" idx="1"/>
          </p:cNvCxnSpPr>
          <p:nvPr/>
        </p:nvCxnSpPr>
        <p:spPr>
          <a:xfrm rot="16200000" flipH="1">
            <a:off x="8933292" y="3841977"/>
            <a:ext cx="3151006" cy="970502"/>
          </a:xfrm>
          <a:prstGeom prst="bentConnector2">
            <a:avLst/>
          </a:prstGeom>
          <a:ln>
            <a:solidFill>
              <a:srgbClr val="00B0F0"/>
            </a:solidFill>
            <a:tailEnd type="triangle"/>
          </a:ln>
        </p:spPr>
        <p:style>
          <a:lnRef idx="2">
            <a:schemeClr val="accent1"/>
          </a:lnRef>
          <a:fillRef idx="0">
            <a:schemeClr val="accent1"/>
          </a:fillRef>
          <a:effectRef idx="1">
            <a:schemeClr val="accent1"/>
          </a:effectRef>
          <a:fontRef idx="minor">
            <a:schemeClr val="tx1"/>
          </a:fontRef>
        </p:style>
      </p:cxnSp>
      <p:sp>
        <p:nvSpPr>
          <p:cNvPr id="70" name="TextBox 69">
            <a:extLst>
              <a:ext uri="{FF2B5EF4-FFF2-40B4-BE49-F238E27FC236}">
                <a16:creationId xmlns:a16="http://schemas.microsoft.com/office/drawing/2014/main" id="{D27E7E11-328C-1ACD-C8B4-B8E779A9E2B6}"/>
              </a:ext>
            </a:extLst>
          </p:cNvPr>
          <p:cNvSpPr txBox="1"/>
          <p:nvPr/>
        </p:nvSpPr>
        <p:spPr>
          <a:xfrm>
            <a:off x="8179505" y="6566440"/>
            <a:ext cx="1615718" cy="276999"/>
          </a:xfrm>
          <a:prstGeom prst="rect">
            <a:avLst/>
          </a:prstGeom>
          <a:noFill/>
        </p:spPr>
        <p:txBody>
          <a:bodyPr wrap="square" rtlCol="0">
            <a:spAutoFit/>
          </a:bodyPr>
          <a:lstStyle/>
          <a:p>
            <a:r>
              <a:rPr lang="en-US" sz="1200" dirty="0">
                <a:solidFill>
                  <a:schemeClr val="bg1"/>
                </a:solidFill>
              </a:rPr>
              <a:t>14 CFR 450 Risk Limit</a:t>
            </a:r>
          </a:p>
        </p:txBody>
      </p:sp>
      <p:sp>
        <p:nvSpPr>
          <p:cNvPr id="71" name="TextBox 70">
            <a:extLst>
              <a:ext uri="{FF2B5EF4-FFF2-40B4-BE49-F238E27FC236}">
                <a16:creationId xmlns:a16="http://schemas.microsoft.com/office/drawing/2014/main" id="{5B700C14-E7FF-0E7F-5BBC-8DE973BDECB5}"/>
              </a:ext>
            </a:extLst>
          </p:cNvPr>
          <p:cNvSpPr txBox="1"/>
          <p:nvPr/>
        </p:nvSpPr>
        <p:spPr>
          <a:xfrm>
            <a:off x="10506500" y="6566439"/>
            <a:ext cx="1423825" cy="276999"/>
          </a:xfrm>
          <a:prstGeom prst="rect">
            <a:avLst/>
          </a:prstGeom>
          <a:noFill/>
        </p:spPr>
        <p:txBody>
          <a:bodyPr wrap="square" rtlCol="0">
            <a:spAutoFit/>
          </a:bodyPr>
          <a:lstStyle/>
          <a:p>
            <a:r>
              <a:rPr lang="en-US" sz="1200" dirty="0">
                <a:solidFill>
                  <a:schemeClr val="bg1"/>
                </a:solidFill>
              </a:rPr>
              <a:t>8040.4C Risk Limit</a:t>
            </a:r>
          </a:p>
        </p:txBody>
      </p:sp>
      <p:sp>
        <p:nvSpPr>
          <p:cNvPr id="89" name="TextBox 88">
            <a:extLst>
              <a:ext uri="{FF2B5EF4-FFF2-40B4-BE49-F238E27FC236}">
                <a16:creationId xmlns:a16="http://schemas.microsoft.com/office/drawing/2014/main" id="{2F2B9385-6DD3-6CFB-A5F9-E41605DC2A09}"/>
              </a:ext>
            </a:extLst>
          </p:cNvPr>
          <p:cNvSpPr txBox="1"/>
          <p:nvPr/>
        </p:nvSpPr>
        <p:spPr>
          <a:xfrm>
            <a:off x="778933" y="6166268"/>
            <a:ext cx="3815725" cy="461665"/>
          </a:xfrm>
          <a:prstGeom prst="rect">
            <a:avLst/>
          </a:prstGeom>
          <a:noFill/>
        </p:spPr>
        <p:txBody>
          <a:bodyPr wrap="none" rtlCol="0">
            <a:spAutoFit/>
          </a:bodyPr>
          <a:lstStyle/>
          <a:p>
            <a:r>
              <a:rPr lang="en-US" sz="1200" dirty="0">
                <a:solidFill>
                  <a:schemeClr val="bg1">
                    <a:lumMod val="75000"/>
                  </a:schemeClr>
                </a:solidFill>
              </a:rPr>
              <a:t>Historic Risk Data from NTSB and FAA AIDS, 2008-2024</a:t>
            </a:r>
          </a:p>
          <a:p>
            <a:r>
              <a:rPr lang="en-US" sz="1200" dirty="0">
                <a:solidFill>
                  <a:schemeClr val="bg1">
                    <a:lumMod val="75000"/>
                  </a:schemeClr>
                </a:solidFill>
              </a:rPr>
              <a:t>Source:  GTG4 SRMD, 1-22-2026</a:t>
            </a:r>
          </a:p>
        </p:txBody>
      </p:sp>
    </p:spTree>
    <p:extLst>
      <p:ext uri="{BB962C8B-B14F-4D97-AF65-F5344CB8AC3E}">
        <p14:creationId xmlns:p14="http://schemas.microsoft.com/office/powerpoint/2010/main" val="249100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4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6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4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4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4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5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5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5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5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7"/>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58"/>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9"/>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60"/>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61"/>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62"/>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6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6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6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7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68"/>
                                        </p:tgtEl>
                                        <p:attrNameLst>
                                          <p:attrName>style.visibility</p:attrName>
                                        </p:attrNameLst>
                                      </p:cBhvr>
                                      <p:to>
                                        <p:strVal val="visible"/>
                                      </p:to>
                                    </p:set>
                                  </p:childTnLst>
                                </p:cTn>
                              </p:par>
                              <p:par>
                                <p:cTn id="115" presetID="1" presetClass="entr" presetSubtype="0" fill="hold" nodeType="withEffect">
                                  <p:stCondLst>
                                    <p:cond delay="0"/>
                                  </p:stCondLst>
                                  <p:childTnLst>
                                    <p:set>
                                      <p:cBhvr>
                                        <p:cTn id="116" dur="1" fill="hold">
                                          <p:stCondLst>
                                            <p:cond delay="0"/>
                                          </p:stCondLst>
                                        </p:cTn>
                                        <p:tgtEl>
                                          <p:spTgt spid="69"/>
                                        </p:tgtEl>
                                        <p:attrNameLst>
                                          <p:attrName>style.visibility</p:attrName>
                                        </p:attrNameLst>
                                      </p:cBhvr>
                                      <p:to>
                                        <p:strVal val="visible"/>
                                      </p:to>
                                    </p:se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25" grpId="0" animBg="1"/>
      <p:bldP spid="26" grpId="0"/>
      <p:bldP spid="28" grpId="0" animBg="1"/>
      <p:bldP spid="29" grpId="0" animBg="1"/>
      <p:bldP spid="30" grpId="0"/>
      <p:bldP spid="31" grpId="0"/>
      <p:bldP spid="32" grpId="0" animBg="1"/>
      <p:bldP spid="33" grpId="0" animBg="1"/>
      <p:bldP spid="34" grpId="0"/>
      <p:bldP spid="35" grpId="0"/>
      <p:bldP spid="36" grpId="0" animBg="1"/>
      <p:bldP spid="37" grpId="0" animBg="1"/>
      <p:bldP spid="38" grpId="0"/>
      <p:bldP spid="39" grpId="0"/>
      <p:bldP spid="40" grpId="0" animBg="1"/>
      <p:bldP spid="41" grpId="0" animBg="1"/>
      <p:bldP spid="42" grpId="0"/>
      <p:bldP spid="43" grpId="0"/>
      <p:bldP spid="44" grpId="0" animBg="1"/>
      <p:bldP spid="45" grpId="0" animBg="1"/>
      <p:bldP spid="46" grpId="0"/>
      <p:bldP spid="47" grpId="0"/>
      <p:bldP spid="48" grpId="0" animBg="1"/>
      <p:bldP spid="49" grpId="0" animBg="1"/>
      <p:bldP spid="50" grpId="0"/>
      <p:bldP spid="51" grpId="0"/>
      <p:bldP spid="52" grpId="0" animBg="1"/>
      <p:bldP spid="53" grpId="0" animBg="1"/>
      <p:bldP spid="54" grpId="0"/>
      <p:bldP spid="55" grpId="0"/>
      <p:bldP spid="56" grpId="0" animBg="1"/>
      <p:bldP spid="57" grpId="0" animBg="1"/>
      <p:bldP spid="58" grpId="0"/>
      <p:bldP spid="59" grpId="0"/>
      <p:bldP spid="60" grpId="0" animBg="1"/>
      <p:bldP spid="61" grpId="0"/>
      <p:bldP spid="62" grpId="0" animBg="1"/>
      <p:bldP spid="63" grpId="0"/>
      <p:bldP spid="64" grpId="0" animBg="1"/>
      <p:bldP spid="65" grpId="0"/>
      <p:bldP spid="66" grpId="0" animBg="1"/>
      <p:bldP spid="68" grpId="0" animBg="1"/>
      <p:bldP spid="70" grpId="0"/>
      <p:bldP spid="71" grpId="0"/>
      <p:bldP spid="8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atastrophic' SpaceX Starship explosion tore a hole in the atmosphere last  year in 1st-of-its-kind event, Russian scientists reveal | Live Science">
            <a:extLst>
              <a:ext uri="{FF2B5EF4-FFF2-40B4-BE49-F238E27FC236}">
                <a16:creationId xmlns:a16="http://schemas.microsoft.com/office/drawing/2014/main" id="{848E29AD-79C9-0FF6-C31E-A9E6F337967B}"/>
              </a:ext>
            </a:extLst>
          </p:cNvPr>
          <p:cNvPicPr>
            <a:picLocks noChangeAspect="1"/>
          </p:cNvPicPr>
          <p:nvPr/>
        </p:nvPicPr>
        <p:blipFill>
          <a:blip r:embed="rId2">
            <a:alphaModFix amt="40000"/>
          </a:blip>
          <a:srcRect/>
          <a:stretch>
            <a:fillRect/>
          </a:stretch>
        </p:blipFill>
        <p:spPr>
          <a:xfrm>
            <a:off x="20" y="10"/>
            <a:ext cx="12191979" cy="6857990"/>
          </a:xfrm>
          <a:prstGeom prst="rect">
            <a:avLst/>
          </a:prstGeom>
        </p:spPr>
      </p:pic>
      <p:sp>
        <p:nvSpPr>
          <p:cNvPr id="2" name="Title 1">
            <a:extLst>
              <a:ext uri="{FF2B5EF4-FFF2-40B4-BE49-F238E27FC236}">
                <a16:creationId xmlns:a16="http://schemas.microsoft.com/office/drawing/2014/main" id="{36C357B5-EC01-0667-91F9-2452BB5BD00C}"/>
              </a:ext>
            </a:extLst>
          </p:cNvPr>
          <p:cNvSpPr>
            <a:spLocks noGrp="1"/>
          </p:cNvSpPr>
          <p:nvPr>
            <p:ph type="title"/>
          </p:nvPr>
        </p:nvSpPr>
        <p:spPr>
          <a:xfrm>
            <a:off x="838200" y="365125"/>
            <a:ext cx="10515600" cy="1325563"/>
          </a:xfrm>
        </p:spPr>
        <p:txBody>
          <a:bodyPr>
            <a:normAutofit/>
          </a:bodyPr>
          <a:lstStyle/>
          <a:p>
            <a:r>
              <a:rPr lang="en-US" sz="5400">
                <a:solidFill>
                  <a:schemeClr val="bg1"/>
                </a:solidFill>
              </a:rPr>
              <a:t>Ideas For Consideration</a:t>
            </a:r>
          </a:p>
        </p:txBody>
      </p:sp>
      <p:sp>
        <p:nvSpPr>
          <p:cNvPr id="11"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sX0" fmla="*/ 0 w 9692640"/>
              <a:gd name="csY0" fmla="*/ 0 h 18288"/>
              <a:gd name="csX1" fmla="*/ 401552 w 9692640"/>
              <a:gd name="csY1" fmla="*/ 0 h 18288"/>
              <a:gd name="csX2" fmla="*/ 996957 w 9692640"/>
              <a:gd name="csY2" fmla="*/ 0 h 18288"/>
              <a:gd name="csX3" fmla="*/ 1398509 w 9692640"/>
              <a:gd name="csY3" fmla="*/ 0 h 18288"/>
              <a:gd name="csX4" fmla="*/ 2090841 w 9692640"/>
              <a:gd name="csY4" fmla="*/ 0 h 18288"/>
              <a:gd name="csX5" fmla="*/ 2686246 w 9692640"/>
              <a:gd name="csY5" fmla="*/ 0 h 18288"/>
              <a:gd name="csX6" fmla="*/ 3475504 w 9692640"/>
              <a:gd name="csY6" fmla="*/ 0 h 18288"/>
              <a:gd name="csX7" fmla="*/ 4361688 w 9692640"/>
              <a:gd name="csY7" fmla="*/ 0 h 18288"/>
              <a:gd name="csX8" fmla="*/ 5054019 w 9692640"/>
              <a:gd name="csY8" fmla="*/ 0 h 18288"/>
              <a:gd name="csX9" fmla="*/ 5940204 w 9692640"/>
              <a:gd name="csY9" fmla="*/ 0 h 18288"/>
              <a:gd name="csX10" fmla="*/ 6632535 w 9692640"/>
              <a:gd name="csY10" fmla="*/ 0 h 18288"/>
              <a:gd name="csX11" fmla="*/ 7034087 w 9692640"/>
              <a:gd name="csY11" fmla="*/ 0 h 18288"/>
              <a:gd name="csX12" fmla="*/ 7532566 w 9692640"/>
              <a:gd name="csY12" fmla="*/ 0 h 18288"/>
              <a:gd name="csX13" fmla="*/ 8418750 w 9692640"/>
              <a:gd name="csY13" fmla="*/ 0 h 18288"/>
              <a:gd name="csX14" fmla="*/ 9692640 w 9692640"/>
              <a:gd name="csY14" fmla="*/ 0 h 18288"/>
              <a:gd name="csX15" fmla="*/ 9692640 w 9692640"/>
              <a:gd name="csY15" fmla="*/ 18288 h 18288"/>
              <a:gd name="csX16" fmla="*/ 9000309 w 9692640"/>
              <a:gd name="csY16" fmla="*/ 18288 h 18288"/>
              <a:gd name="csX17" fmla="*/ 8307977 w 9692640"/>
              <a:gd name="csY17" fmla="*/ 18288 h 18288"/>
              <a:gd name="csX18" fmla="*/ 7712572 w 9692640"/>
              <a:gd name="csY18" fmla="*/ 18288 h 18288"/>
              <a:gd name="csX19" fmla="*/ 7214093 w 9692640"/>
              <a:gd name="csY19" fmla="*/ 18288 h 18288"/>
              <a:gd name="csX20" fmla="*/ 6327909 w 9692640"/>
              <a:gd name="csY20" fmla="*/ 18288 h 18288"/>
              <a:gd name="csX21" fmla="*/ 5635578 w 9692640"/>
              <a:gd name="csY21" fmla="*/ 18288 h 18288"/>
              <a:gd name="csX22" fmla="*/ 4846320 w 9692640"/>
              <a:gd name="csY22" fmla="*/ 18288 h 18288"/>
              <a:gd name="csX23" fmla="*/ 4444768 w 9692640"/>
              <a:gd name="csY23" fmla="*/ 18288 h 18288"/>
              <a:gd name="csX24" fmla="*/ 3946289 w 9692640"/>
              <a:gd name="csY24" fmla="*/ 18288 h 18288"/>
              <a:gd name="csX25" fmla="*/ 3253958 w 9692640"/>
              <a:gd name="csY25" fmla="*/ 18288 h 18288"/>
              <a:gd name="csX26" fmla="*/ 2464700 w 9692640"/>
              <a:gd name="csY26" fmla="*/ 18288 h 18288"/>
              <a:gd name="csX27" fmla="*/ 2063148 w 9692640"/>
              <a:gd name="csY27" fmla="*/ 18288 h 18288"/>
              <a:gd name="csX28" fmla="*/ 1661595 w 9692640"/>
              <a:gd name="csY28" fmla="*/ 18288 h 18288"/>
              <a:gd name="csX29" fmla="*/ 969264 w 9692640"/>
              <a:gd name="csY29" fmla="*/ 18288 h 18288"/>
              <a:gd name="csX30" fmla="*/ 0 w 9692640"/>
              <a:gd name="csY30" fmla="*/ 18288 h 18288"/>
              <a:gd name="csX31" fmla="*/ 0 w 9692640"/>
              <a:gd name="csY31"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99ECA3-8017-946D-6569-F8DEEDDC9D7A}"/>
              </a:ext>
            </a:extLst>
          </p:cNvPr>
          <p:cNvSpPr>
            <a:spLocks noGrp="1"/>
          </p:cNvSpPr>
          <p:nvPr>
            <p:ph idx="1"/>
          </p:nvPr>
        </p:nvSpPr>
        <p:spPr>
          <a:xfrm>
            <a:off x="838200" y="2004446"/>
            <a:ext cx="10515600" cy="4176897"/>
          </a:xfrm>
        </p:spPr>
        <p:txBody>
          <a:bodyPr>
            <a:normAutofit/>
          </a:bodyPr>
          <a:lstStyle/>
          <a:p>
            <a:r>
              <a:rPr lang="en-US" sz="2200" dirty="0">
                <a:solidFill>
                  <a:schemeClr val="bg1"/>
                </a:solidFill>
              </a:rPr>
              <a:t>Collaborate with NTSB to modify the taxonomy</a:t>
            </a:r>
          </a:p>
          <a:p>
            <a:pPr lvl="1"/>
            <a:r>
              <a:rPr lang="en-US" sz="2200" dirty="0">
                <a:solidFill>
                  <a:schemeClr val="bg1"/>
                </a:solidFill>
              </a:rPr>
              <a:t>Break out “debris” from the current hazard “debris/dirt/foreign object”</a:t>
            </a:r>
          </a:p>
          <a:p>
            <a:r>
              <a:rPr lang="en-US" sz="2200" dirty="0">
                <a:solidFill>
                  <a:schemeClr val="bg1"/>
                </a:solidFill>
              </a:rPr>
              <a:t>Modify the 14 CFR 450 definitions to align “casualty” with “aircraft accident”</a:t>
            </a:r>
          </a:p>
          <a:p>
            <a:pPr lvl="1"/>
            <a:r>
              <a:rPr lang="en-US" sz="2200" dirty="0">
                <a:solidFill>
                  <a:schemeClr val="bg1"/>
                </a:solidFill>
              </a:rPr>
              <a:t>Casualty means serious injury, death, substantial damage, or hull loss</a:t>
            </a:r>
          </a:p>
        </p:txBody>
      </p:sp>
    </p:spTree>
    <p:extLst>
      <p:ext uri="{BB962C8B-B14F-4D97-AF65-F5344CB8AC3E}">
        <p14:creationId xmlns:p14="http://schemas.microsoft.com/office/powerpoint/2010/main" val="121472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23F99E7-78B2-3EF2-9313-BB468BB64E89}"/>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5000"/>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18EBA9-F645-AB2A-C4DB-6337D9961DF8}"/>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Questions/Discussion</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6158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360</TotalTime>
  <Words>782</Words>
  <Application>Microsoft Office PowerPoint</Application>
  <PresentationFormat>Widescreen</PresentationFormat>
  <Paragraphs>108</Paragraphs>
  <Slides>10</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Aptos</vt:lpstr>
      <vt:lpstr>Aptos Display</vt:lpstr>
      <vt:lpstr>Arial</vt:lpstr>
      <vt:lpstr>Calibri</vt:lpstr>
      <vt:lpstr>Office Theme</vt:lpstr>
      <vt:lpstr>Commercial Space Risk Management</vt:lpstr>
      <vt:lpstr>Overview</vt:lpstr>
      <vt:lpstr>What if it happened tomorrow?</vt:lpstr>
      <vt:lpstr>Historic Risk 2008-2024</vt:lpstr>
      <vt:lpstr>Hazard 03022055 – Commercial Only</vt:lpstr>
      <vt:lpstr>Probability of “Casualty” versus Likelihood of “Effect”</vt:lpstr>
      <vt:lpstr>Example:  Part 121 Turbulence</vt:lpstr>
      <vt:lpstr>Ideas For Consideration</vt:lpstr>
      <vt:lpstr>Questions/Discussion</vt:lpstr>
      <vt:lpstr>Risk Partitioning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Alan Bell</dc:creator>
  <cp:lastModifiedBy>Alan Bell</cp:lastModifiedBy>
  <cp:revision>13</cp:revision>
  <dcterms:created xsi:type="dcterms:W3CDTF">2026-07-14T12:34:40Z</dcterms:created>
  <dcterms:modified xsi:type="dcterms:W3CDTF">2026-07-17T17:14:02Z</dcterms:modified>
</cp:coreProperties>
</file>